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8" r:id="rId3"/>
    <p:sldId id="259" r:id="rId4"/>
    <p:sldId id="260" r:id="rId5"/>
    <p:sldId id="261" r:id="rId6"/>
    <p:sldId id="263" r:id="rId7"/>
    <p:sldId id="296" r:id="rId8"/>
    <p:sldId id="297" r:id="rId9"/>
    <p:sldId id="298" r:id="rId10"/>
    <p:sldId id="299" r:id="rId11"/>
    <p:sldId id="311" r:id="rId12"/>
    <p:sldId id="289" r:id="rId13"/>
    <p:sldId id="351" r:id="rId14"/>
    <p:sldId id="290" r:id="rId15"/>
    <p:sldId id="288" r:id="rId16"/>
    <p:sldId id="308" r:id="rId17"/>
    <p:sldId id="307" r:id="rId18"/>
    <p:sldId id="352" r:id="rId19"/>
    <p:sldId id="303" r:id="rId20"/>
    <p:sldId id="353" r:id="rId21"/>
    <p:sldId id="354" r:id="rId22"/>
    <p:sldId id="267" r:id="rId23"/>
    <p:sldId id="284" r:id="rId24"/>
    <p:sldId id="350" r:id="rId25"/>
    <p:sldId id="301" r:id="rId26"/>
    <p:sldId id="302" r:id="rId27"/>
    <p:sldId id="268" r:id="rId28"/>
    <p:sldId id="272"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FF"/>
    <a:srgbClr val="404040"/>
    <a:srgbClr val="333333"/>
    <a:srgbClr val="F5B20B"/>
    <a:srgbClr val="FF00FF"/>
    <a:srgbClr val="990099"/>
    <a:srgbClr val="CC00CC"/>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87" autoAdjust="0"/>
  </p:normalViewPr>
  <p:slideViewPr>
    <p:cSldViewPr snapToGrid="0">
      <p:cViewPr varScale="1">
        <p:scale>
          <a:sx n="55" d="100"/>
          <a:sy n="55" d="100"/>
        </p:scale>
        <p:origin x="3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Specific</a:t>
            </a:r>
            <a:r>
              <a:rPr lang="en-US" baseline="0" dirty="0" smtClean="0"/>
              <a:t> Test case</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Pass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Sheet1!$B$2:$B$7</c:f>
              <c:numCache>
                <c:formatCode>General</c:formatCode>
                <c:ptCount val="6"/>
                <c:pt idx="0">
                  <c:v>97</c:v>
                </c:pt>
                <c:pt idx="1">
                  <c:v>100</c:v>
                </c:pt>
                <c:pt idx="2">
                  <c:v>88</c:v>
                </c:pt>
                <c:pt idx="3">
                  <c:v>74</c:v>
                </c:pt>
                <c:pt idx="4">
                  <c:v>0</c:v>
                </c:pt>
                <c:pt idx="5">
                  <c:v>52</c:v>
                </c:pt>
              </c:numCache>
            </c:numRef>
          </c:val>
          <c:extLst xmlns:c16r2="http://schemas.microsoft.com/office/drawing/2015/06/chart">
            <c:ext xmlns:c16="http://schemas.microsoft.com/office/drawing/2014/chart" uri="{C3380CC4-5D6E-409C-BE32-E72D297353CC}">
              <c16:uniqueId val="{00000000-704D-4D79-97B5-E852E1C3B052}"/>
            </c:ext>
          </c:extLst>
        </c:ser>
        <c:ser>
          <c:idx val="1"/>
          <c:order val="1"/>
          <c:tx>
            <c:strRef>
              <c:f>Sheet1!$C$1</c:f>
              <c:strCache>
                <c:ptCount val="1"/>
                <c:pt idx="0">
                  <c:v>Fail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Sheet1!$C$2:$C$7</c:f>
              <c:numCache>
                <c:formatCode>General</c:formatCode>
                <c:ptCount val="6"/>
                <c:pt idx="0">
                  <c:v>3</c:v>
                </c:pt>
                <c:pt idx="1">
                  <c:v>0</c:v>
                </c:pt>
                <c:pt idx="2">
                  <c:v>12</c:v>
                </c:pt>
                <c:pt idx="3">
                  <c:v>26</c:v>
                </c:pt>
                <c:pt idx="4">
                  <c:v>100</c:v>
                </c:pt>
                <c:pt idx="5">
                  <c:v>48</c:v>
                </c:pt>
              </c:numCache>
            </c:numRef>
          </c:val>
          <c:extLst xmlns:c16r2="http://schemas.microsoft.com/office/drawing/2015/06/chart">
            <c:ext xmlns:c16="http://schemas.microsoft.com/office/drawing/2014/chart" uri="{C3380CC4-5D6E-409C-BE32-E72D297353CC}">
              <c16:uniqueId val="{00000001-704D-4D79-97B5-E852E1C3B052}"/>
            </c:ext>
          </c:extLst>
        </c:ser>
        <c:dLbls>
          <c:showLegendKey val="0"/>
          <c:showVal val="0"/>
          <c:showCatName val="0"/>
          <c:showSerName val="0"/>
          <c:showPercent val="0"/>
          <c:showBubbleSize val="0"/>
        </c:dLbls>
        <c:gapWidth val="150"/>
        <c:overlap val="100"/>
        <c:axId val="161550528"/>
        <c:axId val="161548848"/>
      </c:barChart>
      <c:catAx>
        <c:axId val="16155052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1548848"/>
        <c:crosses val="autoZero"/>
        <c:auto val="1"/>
        <c:lblAlgn val="ctr"/>
        <c:lblOffset val="100"/>
        <c:noMultiLvlLbl val="0"/>
      </c:catAx>
      <c:valAx>
        <c:axId val="161548848"/>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155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b="0" cap="none" spc="0" dirty="0">
                <a:ln w="0"/>
                <a:solidFill>
                  <a:schemeClr val="accent1"/>
                </a:solidFill>
                <a:effectLst>
                  <a:outerShdw blurRad="38100" dist="25400" dir="5400000" algn="ctr" rotWithShape="0">
                    <a:srgbClr val="6E747A">
                      <a:alpha val="43000"/>
                    </a:srgbClr>
                  </a:outerShdw>
                </a:effectLst>
              </a:rPr>
              <a:t>Success Rate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2234-4271-9A46-7622AFE3533B}"/>
              </c:ext>
            </c:extLst>
          </c:dPt>
          <c:dPt>
            <c:idx val="1"/>
            <c:bubble3D val="0"/>
            <c:spPr>
              <a:solidFill>
                <a:schemeClr val="accent2"/>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2-2234-4271-9A46-7622AFE3533B}"/>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Success</c:v>
                </c:pt>
                <c:pt idx="1">
                  <c:v>Failed</c:v>
                </c:pt>
              </c:strCache>
            </c:strRef>
          </c:cat>
          <c:val>
            <c:numRef>
              <c:f>Sheet1!$B$2:$B$3</c:f>
              <c:numCache>
                <c:formatCode>General</c:formatCode>
                <c:ptCount val="2"/>
                <c:pt idx="0">
                  <c:v>6.85</c:v>
                </c:pt>
                <c:pt idx="1">
                  <c:v>3.15</c:v>
                </c:pt>
              </c:numCache>
            </c:numRef>
          </c:val>
          <c:extLst xmlns:c16r2="http://schemas.microsoft.com/office/drawing/2015/06/chart">
            <c:ext xmlns:c16="http://schemas.microsoft.com/office/drawing/2014/chart" uri="{C3380CC4-5D6E-409C-BE32-E72D297353CC}">
              <c16:uniqueId val="{00000000-2234-4271-9A46-7622AFE3533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32154F-D33D-49FC-80CC-4A9FB0BBED52}" type="datetimeFigureOut">
              <a:rPr lang="en-US" smtClean="0"/>
              <a:t>8/15/2015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76EC2-4A64-439A-B676-63656862F525}" type="slidenum">
              <a:rPr lang="en-US" smtClean="0"/>
              <a:t>‹#›</a:t>
            </a:fld>
            <a:endParaRPr lang="en-US"/>
          </a:p>
        </p:txBody>
      </p:sp>
    </p:spTree>
    <p:extLst>
      <p:ext uri="{BB962C8B-B14F-4D97-AF65-F5344CB8AC3E}">
        <p14:creationId xmlns:p14="http://schemas.microsoft.com/office/powerpoint/2010/main" val="9572879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06BD-2F91-4EF3-ACDC-4A2FDCD2D367}" type="datetimeFigureOut">
              <a:rPr lang="en-US" smtClean="0"/>
              <a:t>8/15/2015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3E96D-9C65-4902-88A0-44E984556308}" type="slidenum">
              <a:rPr lang="en-US" smtClean="0"/>
              <a:t>‹#›</a:t>
            </a:fld>
            <a:endParaRPr lang="en-US"/>
          </a:p>
        </p:txBody>
      </p:sp>
    </p:spTree>
    <p:extLst>
      <p:ext uri="{BB962C8B-B14F-4D97-AF65-F5344CB8AC3E}">
        <p14:creationId xmlns:p14="http://schemas.microsoft.com/office/powerpoint/2010/main" val="7948158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a:t>
            </a:fld>
            <a:endParaRPr lang="en-US"/>
          </a:p>
        </p:txBody>
      </p:sp>
    </p:spTree>
    <p:extLst>
      <p:ext uri="{BB962C8B-B14F-4D97-AF65-F5344CB8AC3E}">
        <p14:creationId xmlns:p14="http://schemas.microsoft.com/office/powerpoint/2010/main" val="152132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21</a:t>
            </a:fld>
            <a:endParaRPr lang="en-US"/>
          </a:p>
        </p:txBody>
      </p:sp>
    </p:spTree>
    <p:extLst>
      <p:ext uri="{BB962C8B-B14F-4D97-AF65-F5344CB8AC3E}">
        <p14:creationId xmlns:p14="http://schemas.microsoft.com/office/powerpoint/2010/main" val="225627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24</a:t>
            </a:fld>
            <a:endParaRPr lang="en-US"/>
          </a:p>
        </p:txBody>
      </p:sp>
    </p:spTree>
    <p:extLst>
      <p:ext uri="{BB962C8B-B14F-4D97-AF65-F5344CB8AC3E}">
        <p14:creationId xmlns:p14="http://schemas.microsoft.com/office/powerpoint/2010/main" val="1064469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29</a:t>
            </a:fld>
            <a:endParaRPr lang="en-US"/>
          </a:p>
        </p:txBody>
      </p:sp>
    </p:spTree>
    <p:extLst>
      <p:ext uri="{BB962C8B-B14F-4D97-AF65-F5344CB8AC3E}">
        <p14:creationId xmlns:p14="http://schemas.microsoft.com/office/powerpoint/2010/main" val="213763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3</a:t>
            </a:fld>
            <a:endParaRPr lang="en-US"/>
          </a:p>
        </p:txBody>
      </p:sp>
    </p:spTree>
    <p:extLst>
      <p:ext uri="{BB962C8B-B14F-4D97-AF65-F5344CB8AC3E}">
        <p14:creationId xmlns:p14="http://schemas.microsoft.com/office/powerpoint/2010/main" val="274488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7</a:t>
            </a:fld>
            <a:endParaRPr lang="en-US"/>
          </a:p>
        </p:txBody>
      </p:sp>
    </p:spTree>
    <p:extLst>
      <p:ext uri="{BB962C8B-B14F-4D97-AF65-F5344CB8AC3E}">
        <p14:creationId xmlns:p14="http://schemas.microsoft.com/office/powerpoint/2010/main" val="138169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8</a:t>
            </a:fld>
            <a:endParaRPr lang="en-US"/>
          </a:p>
        </p:txBody>
      </p:sp>
    </p:spTree>
    <p:extLst>
      <p:ext uri="{BB962C8B-B14F-4D97-AF65-F5344CB8AC3E}">
        <p14:creationId xmlns:p14="http://schemas.microsoft.com/office/powerpoint/2010/main" val="173228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9</a:t>
            </a:fld>
            <a:endParaRPr lang="en-US"/>
          </a:p>
        </p:txBody>
      </p:sp>
    </p:spTree>
    <p:extLst>
      <p:ext uri="{BB962C8B-B14F-4D97-AF65-F5344CB8AC3E}">
        <p14:creationId xmlns:p14="http://schemas.microsoft.com/office/powerpoint/2010/main" val="3816227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11</a:t>
            </a:fld>
            <a:endParaRPr lang="en-US"/>
          </a:p>
        </p:txBody>
      </p:sp>
    </p:spTree>
    <p:extLst>
      <p:ext uri="{BB962C8B-B14F-4D97-AF65-F5344CB8AC3E}">
        <p14:creationId xmlns:p14="http://schemas.microsoft.com/office/powerpoint/2010/main" val="313352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Vì</a:t>
            </a:r>
            <a:r>
              <a:rPr lang="en-US" baseline="0" smtClean="0"/>
              <a:t> TCS3200 chỉ trả ra kết quả là tỉ lệ phần tram của 3 màu cơ bản trên viên bi vậy làm sao để chúng ta có thể xác định được viên bi đưa vào là màu gì? Ở đây, chúng tôi sử dụng thuật toán K-NN hay còn gọi là K người hang xóm gần nhất. Thuật toán này dựa trên một tập mẫu có sẵn và dựa trên công thức tính khoảng cách của Euclidean để có thể đưa ra kết luận mẫu này thuộc tập hợp nào. Như ví dụ ở hình trên chúng ta có 2 tập A và B. vật thể cần được xác định ở đây là vật thể hình ngôi sao. Nếu chúng ta chọn K=3 thì chúng ta có thể kết luận vật thể này thuộc class B. Còn nếu chúng ta chọn K=6 thì chúng ta có thể kết luận vật thể này thuộc class A. Từ đó có thể thấy thuật toán càng cho ra kết quả chính xác với số lượng K và tập không gian mẫu càng lớn.</a:t>
            </a:r>
            <a:endParaRPr lang="en-US" smtClean="0"/>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15</a:t>
            </a:fld>
            <a:endParaRPr lang="en-US"/>
          </a:p>
        </p:txBody>
      </p:sp>
    </p:spTree>
    <p:extLst>
      <p:ext uri="{BB962C8B-B14F-4D97-AF65-F5344CB8AC3E}">
        <p14:creationId xmlns:p14="http://schemas.microsoft.com/office/powerpoint/2010/main" val="3717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17</a:t>
            </a:fld>
            <a:endParaRPr lang="en-US"/>
          </a:p>
        </p:txBody>
      </p:sp>
    </p:spTree>
    <p:extLst>
      <p:ext uri="{BB962C8B-B14F-4D97-AF65-F5344CB8AC3E}">
        <p14:creationId xmlns:p14="http://schemas.microsoft.com/office/powerpoint/2010/main" val="419180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18</a:t>
            </a:fld>
            <a:endParaRPr lang="en-US"/>
          </a:p>
        </p:txBody>
      </p:sp>
    </p:spTree>
    <p:extLst>
      <p:ext uri="{BB962C8B-B14F-4D97-AF65-F5344CB8AC3E}">
        <p14:creationId xmlns:p14="http://schemas.microsoft.com/office/powerpoint/2010/main" val="2321587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6AE41C-C218-4B41-8A9E-EA9890D0B39C}"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838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BA19A8-7E6A-4500-9BFA-53E1B095B3CD}"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40762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9DB571-A838-4BE8-90DD-DE6FD8AD781C}"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18776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58A26-E31F-4A58-A350-449D2296AF65}"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52163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21A8D3-83D5-4128-A933-93E9419869E1}"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58596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D083E2-7145-47FC-B915-3440381B691D}"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713354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B69530-BDE7-475A-8914-4D8FB09F33DB}" type="datetime1">
              <a:rPr lang="en-US" smtClean="0"/>
              <a:t>8/15/2015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73893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FB22C0-B435-495F-85DA-4BFBBAFFC32A}" type="datetime1">
              <a:rPr lang="en-US" smtClean="0"/>
              <a:t>8/15/2015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58619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4FF14B-A47A-4801-87F5-EA258D94BA0F}" type="datetime1">
              <a:rPr lang="en-US" smtClean="0"/>
              <a:t>8/15/2015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01015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7DFB19-98F2-4B01-AF59-716923F1E181}"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2247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4C1DA-20DB-4CAD-872A-E85FE88027BF}"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39600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66494-B10B-40E9-9241-71C0AE62EE02}" type="datetime1">
              <a:rPr lang="en-US" smtClean="0"/>
              <a:t>8/15/2015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57A3-B9FC-4051-9ECF-95B1A448CCF1}" type="slidenum">
              <a:rPr lang="en-US" smtClean="0"/>
              <a:t>‹#›</a:t>
            </a:fld>
            <a:endParaRPr lang="en-US"/>
          </a:p>
        </p:txBody>
      </p:sp>
    </p:spTree>
    <p:extLst>
      <p:ext uri="{BB962C8B-B14F-4D97-AF65-F5344CB8AC3E}">
        <p14:creationId xmlns:p14="http://schemas.microsoft.com/office/powerpoint/2010/main" val="1255652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4E57A3-B9FC-4051-9ECF-95B1A448CCF1}" type="slidenum">
              <a:rPr lang="en-US" smtClean="0"/>
              <a:t>1</a:t>
            </a:fld>
            <a:endParaRPr lang="en-US"/>
          </a:p>
        </p:txBody>
      </p:sp>
      <p:sp>
        <p:nvSpPr>
          <p:cNvPr id="7" name="TextBox 1"/>
          <p:cNvSpPr txBox="1">
            <a:spLocks noChangeArrowheads="1"/>
          </p:cNvSpPr>
          <p:nvPr/>
        </p:nvSpPr>
        <p:spPr bwMode="auto">
          <a:xfrm>
            <a:off x="2709931" y="2626056"/>
            <a:ext cx="6838515" cy="1077218"/>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sz="3200" b="1" dirty="0">
                <a:solidFill>
                  <a:schemeClr val="bg1"/>
                </a:solidFill>
              </a:rPr>
              <a:t>Design and </a:t>
            </a:r>
            <a:r>
              <a:rPr lang="en-US" sz="3200" b="1" dirty="0" smtClean="0">
                <a:solidFill>
                  <a:schemeClr val="bg1"/>
                </a:solidFill>
              </a:rPr>
              <a:t>implementation of</a:t>
            </a:r>
            <a:endParaRPr lang="en-US" sz="3200" dirty="0">
              <a:solidFill>
                <a:schemeClr val="bg1"/>
              </a:solidFill>
            </a:endParaRPr>
          </a:p>
          <a:p>
            <a:r>
              <a:rPr lang="en-US" sz="3200" b="1" smtClean="0">
                <a:solidFill>
                  <a:schemeClr val="bg1"/>
                </a:solidFill>
              </a:rPr>
              <a:t>Products </a:t>
            </a:r>
            <a:r>
              <a:rPr lang="en-US" sz="3200" b="1" dirty="0">
                <a:solidFill>
                  <a:schemeClr val="bg1"/>
                </a:solidFill>
              </a:rPr>
              <a:t>Sorting System based on color</a:t>
            </a:r>
            <a:endParaRPr lang="en-US" sz="3200" dirty="0">
              <a:solidFill>
                <a:schemeClr val="bg1"/>
              </a:solidFill>
            </a:endParaRPr>
          </a:p>
        </p:txBody>
      </p:sp>
      <p:sp>
        <p:nvSpPr>
          <p:cNvPr id="4" name="TextBox 1"/>
          <p:cNvSpPr txBox="1">
            <a:spLocks noChangeArrowheads="1"/>
          </p:cNvSpPr>
          <p:nvPr/>
        </p:nvSpPr>
        <p:spPr bwMode="auto">
          <a:xfrm>
            <a:off x="8879057" y="4488423"/>
            <a:ext cx="3765453" cy="2246769"/>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2800" b="1" smtClean="0">
                <a:solidFill>
                  <a:srgbClr val="00BFFF"/>
                </a:solidFill>
              </a:rPr>
              <a:t>Group1:</a:t>
            </a:r>
          </a:p>
          <a:p>
            <a:r>
              <a:rPr lang="en-US" sz="2800" b="1" smtClean="0">
                <a:solidFill>
                  <a:schemeClr val="bg1"/>
                </a:solidFill>
              </a:rPr>
              <a:t>-Nguyen Khang Hy</a:t>
            </a:r>
          </a:p>
          <a:p>
            <a:r>
              <a:rPr lang="en-US" sz="2800" b="1" smtClean="0">
                <a:solidFill>
                  <a:schemeClr val="bg1"/>
                </a:solidFill>
              </a:rPr>
              <a:t>-Nguyen Hung Manh</a:t>
            </a:r>
          </a:p>
          <a:p>
            <a:r>
              <a:rPr lang="en-US" sz="2800" b="1" smtClean="0">
                <a:solidFill>
                  <a:schemeClr val="bg1"/>
                </a:solidFill>
              </a:rPr>
              <a:t>-Pham Nhat Hung</a:t>
            </a:r>
          </a:p>
          <a:p>
            <a:r>
              <a:rPr lang="en-US" sz="2800" b="1" smtClean="0">
                <a:solidFill>
                  <a:schemeClr val="bg1"/>
                </a:solidFill>
              </a:rPr>
              <a:t>-Nguyen Nhat Linh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51386" y="197119"/>
            <a:ext cx="2798445" cy="780415"/>
          </a:xfrm>
          <a:prstGeom prst="rect">
            <a:avLst/>
          </a:prstGeom>
          <a:noFill/>
        </p:spPr>
      </p:pic>
      <p:sp>
        <p:nvSpPr>
          <p:cNvPr id="2" name="Rectangle 1"/>
          <p:cNvSpPr/>
          <p:nvPr/>
        </p:nvSpPr>
        <p:spPr>
          <a:xfrm>
            <a:off x="4159491" y="1420941"/>
            <a:ext cx="388268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Capstone Project</a:t>
            </a:r>
          </a:p>
        </p:txBody>
      </p:sp>
      <p:cxnSp>
        <p:nvCxnSpPr>
          <p:cNvPr id="8" name="Straight Connector 7"/>
          <p:cNvCxnSpPr/>
          <p:nvPr/>
        </p:nvCxnSpPr>
        <p:spPr>
          <a:xfrm>
            <a:off x="1650608" y="2462107"/>
            <a:ext cx="9111176"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10" name="TextBox 1"/>
          <p:cNvSpPr txBox="1">
            <a:spLocks noChangeArrowheads="1"/>
          </p:cNvSpPr>
          <p:nvPr/>
        </p:nvSpPr>
        <p:spPr bwMode="auto">
          <a:xfrm>
            <a:off x="3981156" y="3803461"/>
            <a:ext cx="4994031"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3200" b="1" smtClean="0">
                <a:solidFill>
                  <a:srgbClr val="F5B20B"/>
                </a:solidFill>
              </a:rPr>
              <a:t>Instructor:</a:t>
            </a:r>
            <a:r>
              <a:rPr lang="en-US" sz="3200" b="1">
                <a:solidFill>
                  <a:srgbClr val="F5B20B"/>
                </a:solidFill>
              </a:rPr>
              <a:t> </a:t>
            </a:r>
            <a:r>
              <a:rPr lang="en-US" sz="3200" b="1" smtClean="0">
                <a:solidFill>
                  <a:srgbClr val="F5B20B"/>
                </a:solidFill>
              </a:rPr>
              <a:t>Nguyen Duc Loi</a:t>
            </a:r>
          </a:p>
        </p:txBody>
      </p:sp>
    </p:spTree>
    <p:extLst>
      <p:ext uri="{BB962C8B-B14F-4D97-AF65-F5344CB8AC3E}">
        <p14:creationId xmlns:p14="http://schemas.microsoft.com/office/powerpoint/2010/main" val="486009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10</a:t>
            </a:fld>
            <a:endParaRPr lang="en-US"/>
          </a:p>
        </p:txBody>
      </p:sp>
      <p:sp>
        <p:nvSpPr>
          <p:cNvPr id="5" name="Rectangle 4"/>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984251"/>
            <a:ext cx="5344868"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All hardware we use:</a:t>
            </a:r>
            <a:endParaRPr lang="en-US" sz="3600" b="1">
              <a:solidFill>
                <a:schemeClr val="bg1"/>
              </a:solidFill>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406662075"/>
              </p:ext>
            </p:extLst>
          </p:nvPr>
        </p:nvGraphicFramePr>
        <p:xfrm>
          <a:off x="667658" y="1827215"/>
          <a:ext cx="10194244" cy="4058994"/>
        </p:xfrm>
        <a:graphic>
          <a:graphicData uri="http://schemas.openxmlformats.org/drawingml/2006/table">
            <a:tbl>
              <a:tblPr firstRow="1" bandRow="1">
                <a:tableStyleId>{2D5ABB26-0587-4C30-8999-92F81FD0307C}</a:tableStyleId>
              </a:tblPr>
              <a:tblGrid>
                <a:gridCol w="2772228"/>
                <a:gridCol w="7422016"/>
              </a:tblGrid>
              <a:tr h="528619">
                <a:tc>
                  <a:txBody>
                    <a:bodyPr/>
                    <a:lstStyle/>
                    <a:p>
                      <a:r>
                        <a:rPr lang="en-US" sz="3200" smtClean="0">
                          <a:solidFill>
                            <a:srgbClr val="00BFFF"/>
                          </a:solidFill>
                        </a:rPr>
                        <a:t>Hardware</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c>
                  <a:txBody>
                    <a:bodyPr/>
                    <a:lstStyle/>
                    <a:p>
                      <a:r>
                        <a:rPr lang="en-US" sz="3200" smtClean="0">
                          <a:solidFill>
                            <a:srgbClr val="00BFFF"/>
                          </a:solidFill>
                        </a:rPr>
                        <a:t>Description</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Arduino</a:t>
                      </a:r>
                      <a:r>
                        <a:rPr lang="en-US" sz="2200" baseline="0" smtClean="0">
                          <a:solidFill>
                            <a:schemeClr val="bg1"/>
                          </a:solidFill>
                          <a:latin typeface="Cambria" panose="02040503050406030204" pitchFamily="18" charset="0"/>
                        </a:rPr>
                        <a:t> Mega (x2)</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Control hardware devices and process input marble color</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TCS3200 </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Detect color of marble</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Servo</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Make marble run right way in system</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Infrared</a:t>
                      </a:r>
                      <a:r>
                        <a:rPr lang="en-US" sz="2200" baseline="0" smtClean="0">
                          <a:solidFill>
                            <a:schemeClr val="bg1"/>
                          </a:solidFill>
                          <a:latin typeface="Cambria" panose="02040503050406030204" pitchFamily="18" charset="0"/>
                        </a:rPr>
                        <a:t> sensor</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Check position of marble in conveyor belt or quantity of repositories</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DC Motor</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Run conveyor belt</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L298</a:t>
                      </a:r>
                      <a:r>
                        <a:rPr lang="en-US" sz="2200" baseline="0" smtClean="0">
                          <a:solidFill>
                            <a:schemeClr val="bg1"/>
                          </a:solidFill>
                          <a:latin typeface="Cambria" panose="02040503050406030204" pitchFamily="18" charset="0"/>
                        </a:rPr>
                        <a:t> H-Bridge</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Power 12V to DC Motor and control direction</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52979">
                <a:tc>
                  <a:txBody>
                    <a:bodyPr/>
                    <a:lstStyle/>
                    <a:p>
                      <a:r>
                        <a:rPr lang="en-US" sz="2200" smtClean="0">
                          <a:solidFill>
                            <a:schemeClr val="bg1"/>
                          </a:solidFill>
                          <a:latin typeface="Cambria" panose="02040503050406030204" pitchFamily="18" charset="0"/>
                        </a:rPr>
                        <a:t>Power Supply 480W</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Provide power for all hardware devices</a:t>
                      </a: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9429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11</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10" name="Rectangle 9"/>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2" name="TextBox 11"/>
          <p:cNvSpPr txBox="1"/>
          <p:nvPr/>
        </p:nvSpPr>
        <p:spPr>
          <a:xfrm>
            <a:off x="4657144" y="6273225"/>
            <a:ext cx="2877711" cy="584775"/>
          </a:xfrm>
          <a:prstGeom prst="rect">
            <a:avLst/>
          </a:prstGeom>
          <a:noFill/>
        </p:spPr>
        <p:txBody>
          <a:bodyPr wrap="none" rtlCol="0">
            <a:spAutoFit/>
          </a:bodyPr>
          <a:lstStyle/>
          <a:p>
            <a:r>
              <a:rPr lang="en-US" sz="3200" dirty="0" err="1" smtClean="0">
                <a:solidFill>
                  <a:schemeClr val="bg1"/>
                </a:solidFill>
              </a:rPr>
              <a:t>Andruino</a:t>
            </a:r>
            <a:r>
              <a:rPr lang="en-US" sz="3200" dirty="0" smtClean="0">
                <a:solidFill>
                  <a:schemeClr val="bg1"/>
                </a:solidFill>
              </a:rPr>
              <a:t> MEGA</a:t>
            </a:r>
            <a:endParaRPr lang="en-US" sz="3200" dirty="0">
              <a:solidFill>
                <a:schemeClr val="bg1"/>
              </a:solidFill>
            </a:endParaRPr>
          </a:p>
        </p:txBody>
      </p:sp>
      <p:pic>
        <p:nvPicPr>
          <p:cNvPr id="9" name="Picture 8"/>
          <p:cNvPicPr>
            <a:picLocks noChangeAspect="1"/>
          </p:cNvPicPr>
          <p:nvPr/>
        </p:nvPicPr>
        <p:blipFill>
          <a:blip r:embed="rId3"/>
          <a:stretch>
            <a:fillRect/>
          </a:stretch>
        </p:blipFill>
        <p:spPr>
          <a:xfrm>
            <a:off x="1838324" y="1772665"/>
            <a:ext cx="8515350" cy="4457700"/>
          </a:xfrm>
          <a:prstGeom prst="rect">
            <a:avLst/>
          </a:prstGeom>
        </p:spPr>
      </p:pic>
    </p:spTree>
    <p:extLst>
      <p:ext uri="{BB962C8B-B14F-4D97-AF65-F5344CB8AC3E}">
        <p14:creationId xmlns:p14="http://schemas.microsoft.com/office/powerpoint/2010/main" val="2032827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12</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 name="Rectangle 6"/>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0" name="Rectangle 9"/>
          <p:cNvSpPr/>
          <p:nvPr/>
        </p:nvSpPr>
        <p:spPr>
          <a:xfrm>
            <a:off x="160421" y="955222"/>
            <a:ext cx="635267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solidFill>
                <a:latin typeface="Cambria" panose="02040503050406030204" pitchFamily="18" charset="0"/>
              </a:rPr>
              <a:t>GY-31 Color Sensor Module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77" y="1798185"/>
            <a:ext cx="7551485" cy="4871926"/>
          </a:xfrm>
          <a:prstGeom prst="rect">
            <a:avLst/>
          </a:prstGeom>
        </p:spPr>
      </p:pic>
    </p:spTree>
    <p:extLst>
      <p:ext uri="{BB962C8B-B14F-4D97-AF65-F5344CB8AC3E}">
        <p14:creationId xmlns:p14="http://schemas.microsoft.com/office/powerpoint/2010/main" val="2826560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13</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 name="Rectangle 6"/>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0" name="Rectangle 9"/>
          <p:cNvSpPr/>
          <p:nvPr/>
        </p:nvSpPr>
        <p:spPr>
          <a:xfrm>
            <a:off x="160421" y="955222"/>
            <a:ext cx="635267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solidFill>
                <a:latin typeface="Cambria" panose="02040503050406030204" pitchFamily="18" charset="0"/>
              </a:rPr>
              <a:t>GY-31 Color Sensor Module</a:t>
            </a:r>
          </a:p>
        </p:txBody>
      </p:sp>
      <p:pic>
        <p:nvPicPr>
          <p:cNvPr id="2" name="Picture 1"/>
          <p:cNvPicPr>
            <a:picLocks noChangeAspect="1"/>
          </p:cNvPicPr>
          <p:nvPr/>
        </p:nvPicPr>
        <p:blipFill>
          <a:blip r:embed="rId2"/>
          <a:stretch>
            <a:fillRect/>
          </a:stretch>
        </p:blipFill>
        <p:spPr>
          <a:xfrm>
            <a:off x="2771315" y="1798185"/>
            <a:ext cx="5231063" cy="4297435"/>
          </a:xfrm>
          <a:prstGeom prst="rect">
            <a:avLst/>
          </a:prstGeom>
        </p:spPr>
      </p:pic>
      <p:sp>
        <p:nvSpPr>
          <p:cNvPr id="11" name="TextBox 10"/>
          <p:cNvSpPr txBox="1"/>
          <p:nvPr/>
        </p:nvSpPr>
        <p:spPr>
          <a:xfrm>
            <a:off x="3692792" y="6095620"/>
            <a:ext cx="3388107" cy="584775"/>
          </a:xfrm>
          <a:prstGeom prst="rect">
            <a:avLst/>
          </a:prstGeom>
          <a:noFill/>
        </p:spPr>
        <p:txBody>
          <a:bodyPr wrap="none" rtlCol="0">
            <a:spAutoFit/>
          </a:bodyPr>
          <a:lstStyle/>
          <a:p>
            <a:r>
              <a:rPr lang="en-US" sz="3200" dirty="0" smtClean="0">
                <a:solidFill>
                  <a:schemeClr val="bg1"/>
                </a:solidFill>
              </a:rPr>
              <a:t>Operating Principle</a:t>
            </a:r>
            <a:endParaRPr lang="en-US" sz="3200" dirty="0">
              <a:solidFill>
                <a:schemeClr val="bg1"/>
              </a:solidFill>
            </a:endParaRPr>
          </a:p>
        </p:txBody>
      </p:sp>
    </p:spTree>
    <p:extLst>
      <p:ext uri="{BB962C8B-B14F-4D97-AF65-F5344CB8AC3E}">
        <p14:creationId xmlns:p14="http://schemas.microsoft.com/office/powerpoint/2010/main" val="4141548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14</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3" name="Rectangle 2"/>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pic>
        <p:nvPicPr>
          <p:cNvPr id="8" name="Picture 7"/>
          <p:cNvPicPr>
            <a:picLocks noChangeAspect="1"/>
          </p:cNvPicPr>
          <p:nvPr/>
        </p:nvPicPr>
        <p:blipFill>
          <a:blip r:embed="rId2"/>
          <a:stretch>
            <a:fillRect/>
          </a:stretch>
        </p:blipFill>
        <p:spPr>
          <a:xfrm>
            <a:off x="2457220" y="1972804"/>
            <a:ext cx="7277560" cy="2231901"/>
          </a:xfrm>
          <a:prstGeom prst="rect">
            <a:avLst/>
          </a:prstGeom>
        </p:spPr>
      </p:pic>
      <p:sp>
        <p:nvSpPr>
          <p:cNvPr id="9" name="Rectangle 8"/>
          <p:cNvSpPr/>
          <p:nvPr/>
        </p:nvSpPr>
        <p:spPr>
          <a:xfrm>
            <a:off x="160421" y="955222"/>
            <a:ext cx="7251032"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solidFill>
                <a:latin typeface="Cambria" panose="02040503050406030204" pitchFamily="18" charset="0"/>
              </a:rPr>
              <a:t>TCS3200 – Color Sensor Module</a:t>
            </a:r>
          </a:p>
        </p:txBody>
      </p:sp>
      <p:pic>
        <p:nvPicPr>
          <p:cNvPr id="10" name="Picture 9"/>
          <p:cNvPicPr/>
          <p:nvPr/>
        </p:nvPicPr>
        <p:blipFill>
          <a:blip r:embed="rId3"/>
          <a:stretch>
            <a:fillRect/>
          </a:stretch>
        </p:blipFill>
        <p:spPr>
          <a:xfrm>
            <a:off x="828506" y="4262030"/>
            <a:ext cx="5011943" cy="2128326"/>
          </a:xfrm>
          <a:prstGeom prst="rect">
            <a:avLst/>
          </a:prstGeom>
        </p:spPr>
      </p:pic>
      <p:pic>
        <p:nvPicPr>
          <p:cNvPr id="11" name="Picture 10"/>
          <p:cNvPicPr>
            <a:picLocks noChangeAspect="1"/>
          </p:cNvPicPr>
          <p:nvPr/>
        </p:nvPicPr>
        <p:blipFill>
          <a:blip r:embed="rId4"/>
          <a:stretch>
            <a:fillRect/>
          </a:stretch>
        </p:blipFill>
        <p:spPr>
          <a:xfrm>
            <a:off x="6309679" y="4331910"/>
            <a:ext cx="5286300" cy="2024440"/>
          </a:xfrm>
          <a:prstGeom prst="rect">
            <a:avLst/>
          </a:prstGeom>
        </p:spPr>
      </p:pic>
    </p:spTree>
    <p:extLst>
      <p:ext uri="{BB962C8B-B14F-4D97-AF65-F5344CB8AC3E}">
        <p14:creationId xmlns:p14="http://schemas.microsoft.com/office/powerpoint/2010/main" val="1835965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15</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8" name="Rectangle 7"/>
          <p:cNvSpPr/>
          <p:nvPr/>
        </p:nvSpPr>
        <p:spPr>
          <a:xfrm>
            <a:off x="9336504" y="914408"/>
            <a:ext cx="2855495"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Algorithm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67" y="1600205"/>
            <a:ext cx="5750939" cy="4313205"/>
          </a:xfrm>
          <a:prstGeom prst="rect">
            <a:avLst/>
          </a:prstGeom>
        </p:spPr>
      </p:pic>
      <p:pic>
        <p:nvPicPr>
          <p:cNvPr id="10" name="Picture 9"/>
          <p:cNvPicPr>
            <a:picLocks noChangeAspect="1"/>
          </p:cNvPicPr>
          <p:nvPr/>
        </p:nvPicPr>
        <p:blipFill>
          <a:blip r:embed="rId4"/>
          <a:stretch>
            <a:fillRect/>
          </a:stretch>
        </p:blipFill>
        <p:spPr>
          <a:xfrm>
            <a:off x="7140991" y="2675719"/>
            <a:ext cx="4391025" cy="2162175"/>
          </a:xfrm>
          <a:prstGeom prst="rect">
            <a:avLst/>
          </a:prstGeom>
        </p:spPr>
      </p:pic>
    </p:spTree>
    <p:extLst>
      <p:ext uri="{BB962C8B-B14F-4D97-AF65-F5344CB8AC3E}">
        <p14:creationId xmlns:p14="http://schemas.microsoft.com/office/powerpoint/2010/main" val="3942573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16</a:t>
            </a:fld>
            <a:endParaRPr lang="en-US"/>
          </a:p>
        </p:txBody>
      </p:sp>
      <p:cxnSp>
        <p:nvCxnSpPr>
          <p:cNvPr id="6" name="Straight Connector 5"/>
          <p:cNvCxnSpPr/>
          <p:nvPr/>
        </p:nvCxnSpPr>
        <p:spPr>
          <a:xfrm>
            <a:off x="0" y="78867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093502993"/>
              </p:ext>
            </p:extLst>
          </p:nvPr>
        </p:nvGraphicFramePr>
        <p:xfrm>
          <a:off x="7408985" y="1719627"/>
          <a:ext cx="4754879" cy="4053840"/>
        </p:xfrm>
        <a:graphic>
          <a:graphicData uri="http://schemas.openxmlformats.org/drawingml/2006/table">
            <a:tbl>
              <a:tblPr firstRow="1" bandRow="1">
                <a:tableStyleId>{C083E6E3-FA7D-4D7B-A595-EF9225AFEA82}</a:tableStyleId>
              </a:tblPr>
              <a:tblGrid>
                <a:gridCol w="2473064"/>
                <a:gridCol w="692457"/>
                <a:gridCol w="773358"/>
                <a:gridCol w="816000"/>
              </a:tblGrid>
              <a:tr h="368259">
                <a:tc>
                  <a:txBody>
                    <a:bodyPr/>
                    <a:lstStyle/>
                    <a:p>
                      <a:r>
                        <a:rPr lang="en-US" sz="2000" dirty="0" smtClean="0">
                          <a:solidFill>
                            <a:srgbClr val="00BFFF"/>
                          </a:solidFill>
                        </a:rPr>
                        <a:t>Name</a:t>
                      </a:r>
                      <a:endParaRPr lang="en-US" sz="2000" dirty="0">
                        <a:solidFill>
                          <a:srgbClr val="00BFFF"/>
                        </a:solidFill>
                      </a:endParaRPr>
                    </a:p>
                  </a:txBody>
                  <a:tcPr/>
                </a:tc>
                <a:tc>
                  <a:txBody>
                    <a:bodyPr/>
                    <a:lstStyle/>
                    <a:p>
                      <a:r>
                        <a:rPr lang="en-US" sz="2000" smtClean="0">
                          <a:solidFill>
                            <a:srgbClr val="00BFFF"/>
                          </a:solidFill>
                        </a:rPr>
                        <a:t>Pin</a:t>
                      </a:r>
                      <a:endParaRPr lang="en-US" sz="2000" dirty="0">
                        <a:solidFill>
                          <a:srgbClr val="00BFFF"/>
                        </a:solidFill>
                      </a:endParaRPr>
                    </a:p>
                  </a:txBody>
                  <a:tcPr/>
                </a:tc>
                <a:tc>
                  <a:txBody>
                    <a:bodyPr/>
                    <a:lstStyle/>
                    <a:p>
                      <a:r>
                        <a:rPr lang="en-US" sz="2000" dirty="0" smtClean="0">
                          <a:solidFill>
                            <a:srgbClr val="00BFFF"/>
                          </a:solidFill>
                        </a:rPr>
                        <a:t>Close</a:t>
                      </a:r>
                      <a:endParaRPr lang="en-US" sz="2000" dirty="0">
                        <a:solidFill>
                          <a:srgbClr val="00BFFF"/>
                        </a:solidFill>
                      </a:endParaRPr>
                    </a:p>
                  </a:txBody>
                  <a:tcPr/>
                </a:tc>
                <a:tc>
                  <a:txBody>
                    <a:bodyPr/>
                    <a:lstStyle/>
                    <a:p>
                      <a:r>
                        <a:rPr lang="en-US" sz="2000" dirty="0" smtClean="0">
                          <a:solidFill>
                            <a:srgbClr val="00BFFF"/>
                          </a:solidFill>
                        </a:rPr>
                        <a:t>Open</a:t>
                      </a:r>
                      <a:endParaRPr lang="en-US" sz="2000" dirty="0">
                        <a:solidFill>
                          <a:srgbClr val="00BFFF"/>
                        </a:solidFill>
                      </a:endParaRPr>
                    </a:p>
                  </a:txBody>
                  <a:tcPr/>
                </a:tc>
              </a:tr>
              <a:tr h="334615">
                <a:tc>
                  <a:txBody>
                    <a:bodyPr/>
                    <a:lstStyle/>
                    <a:p>
                      <a:r>
                        <a:rPr lang="en-US" dirty="0" smtClean="0">
                          <a:solidFill>
                            <a:schemeClr val="bg1"/>
                          </a:solidFill>
                        </a:rPr>
                        <a:t>MServo_Red_Gate1</a:t>
                      </a:r>
                      <a:endParaRPr lang="en-US" dirty="0">
                        <a:solidFill>
                          <a:schemeClr val="bg1"/>
                        </a:solidFill>
                      </a:endParaRPr>
                    </a:p>
                  </a:txBody>
                  <a:tcPr/>
                </a:tc>
                <a:tc>
                  <a:txBody>
                    <a:bodyPr/>
                    <a:lstStyle/>
                    <a:p>
                      <a:pPr algn="ctr"/>
                      <a:r>
                        <a:rPr lang="en-US" dirty="0" smtClean="0">
                          <a:solidFill>
                            <a:schemeClr val="bg1"/>
                          </a:solidFill>
                        </a:rPr>
                        <a:t>52</a:t>
                      </a:r>
                      <a:endParaRPr lang="en-US" dirty="0">
                        <a:solidFill>
                          <a:schemeClr val="bg1"/>
                        </a:solidFill>
                      </a:endParaRPr>
                    </a:p>
                  </a:txBody>
                  <a:tcPr/>
                </a:tc>
                <a:tc>
                  <a:txBody>
                    <a:bodyPr/>
                    <a:lstStyle/>
                    <a:p>
                      <a:pPr algn="ctr"/>
                      <a:r>
                        <a:rPr lang="en-US" dirty="0" smtClean="0">
                          <a:solidFill>
                            <a:schemeClr val="bg1"/>
                          </a:solidFill>
                        </a:rPr>
                        <a:t>148</a:t>
                      </a:r>
                      <a:endParaRPr lang="en-US" dirty="0">
                        <a:solidFill>
                          <a:schemeClr val="bg1"/>
                        </a:solidFill>
                      </a:endParaRPr>
                    </a:p>
                  </a:txBody>
                  <a:tcPr/>
                </a:tc>
                <a:tc>
                  <a:txBody>
                    <a:bodyPr/>
                    <a:lstStyle/>
                    <a:p>
                      <a:pPr algn="ctr"/>
                      <a:r>
                        <a:rPr lang="en-US" dirty="0" smtClean="0">
                          <a:solidFill>
                            <a:schemeClr val="bg1"/>
                          </a:solidFill>
                        </a:rPr>
                        <a:t>58</a:t>
                      </a:r>
                      <a:endParaRPr lang="en-US" dirty="0">
                        <a:solidFill>
                          <a:schemeClr val="bg1"/>
                        </a:solidFill>
                      </a:endParaRPr>
                    </a:p>
                  </a:txBody>
                  <a:tcPr/>
                </a:tc>
              </a:tr>
              <a:tr h="334615">
                <a:tc>
                  <a:txBody>
                    <a:bodyPr/>
                    <a:lstStyle/>
                    <a:p>
                      <a:r>
                        <a:rPr lang="en-US" dirty="0" smtClean="0">
                          <a:solidFill>
                            <a:schemeClr val="bg1"/>
                          </a:solidFill>
                        </a:rPr>
                        <a:t>MServo_Red_Gate2</a:t>
                      </a:r>
                      <a:endParaRPr lang="en-US" dirty="0">
                        <a:solidFill>
                          <a:schemeClr val="bg1"/>
                        </a:solidFill>
                      </a:endParaRPr>
                    </a:p>
                  </a:txBody>
                  <a:tcPr/>
                </a:tc>
                <a:tc>
                  <a:txBody>
                    <a:bodyPr/>
                    <a:lstStyle/>
                    <a:p>
                      <a:pPr algn="ctr"/>
                      <a:r>
                        <a:rPr lang="en-US" dirty="0" smtClean="0">
                          <a:solidFill>
                            <a:schemeClr val="bg1"/>
                          </a:solidFill>
                        </a:rPr>
                        <a:t>53</a:t>
                      </a:r>
                      <a:endParaRPr lang="en-US" dirty="0">
                        <a:solidFill>
                          <a:schemeClr val="bg1"/>
                        </a:solidFill>
                      </a:endParaRPr>
                    </a:p>
                  </a:txBody>
                  <a:tcPr/>
                </a:tc>
                <a:tc>
                  <a:txBody>
                    <a:bodyPr/>
                    <a:lstStyle/>
                    <a:p>
                      <a:pPr algn="ctr"/>
                      <a:r>
                        <a:rPr lang="en-US" dirty="0" smtClean="0">
                          <a:solidFill>
                            <a:schemeClr val="bg1"/>
                          </a:solidFill>
                        </a:rPr>
                        <a:t>35</a:t>
                      </a:r>
                      <a:endParaRPr lang="en-US" dirty="0">
                        <a:solidFill>
                          <a:schemeClr val="bg1"/>
                        </a:solidFill>
                      </a:endParaRPr>
                    </a:p>
                  </a:txBody>
                  <a:tcPr/>
                </a:tc>
                <a:tc>
                  <a:txBody>
                    <a:bodyPr/>
                    <a:lstStyle/>
                    <a:p>
                      <a:pPr algn="ctr"/>
                      <a:r>
                        <a:rPr lang="en-US" dirty="0" smtClean="0">
                          <a:solidFill>
                            <a:schemeClr val="bg1"/>
                          </a:solidFill>
                        </a:rPr>
                        <a:t>115</a:t>
                      </a:r>
                      <a:endParaRPr lang="en-US" dirty="0">
                        <a:solidFill>
                          <a:schemeClr val="bg1"/>
                        </a:solidFill>
                      </a:endParaRPr>
                    </a:p>
                  </a:txBody>
                  <a:tcPr/>
                </a:tc>
              </a:tr>
              <a:tr h="334615">
                <a:tc>
                  <a:txBody>
                    <a:bodyPr/>
                    <a:lstStyle/>
                    <a:p>
                      <a:r>
                        <a:rPr lang="en-US" dirty="0" smtClean="0">
                          <a:solidFill>
                            <a:schemeClr val="bg1"/>
                          </a:solidFill>
                        </a:rPr>
                        <a:t>MServo_Green_Gate3</a:t>
                      </a:r>
                      <a:endParaRPr lang="en-US" dirty="0">
                        <a:solidFill>
                          <a:schemeClr val="bg1"/>
                        </a:solidFill>
                      </a:endParaRPr>
                    </a:p>
                  </a:txBody>
                  <a:tcPr/>
                </a:tc>
                <a:tc>
                  <a:txBody>
                    <a:bodyPr/>
                    <a:lstStyle/>
                    <a:p>
                      <a:pPr algn="ctr"/>
                      <a:r>
                        <a:rPr lang="en-US" dirty="0" smtClean="0">
                          <a:solidFill>
                            <a:schemeClr val="bg1"/>
                          </a:solidFill>
                        </a:rPr>
                        <a:t>50</a:t>
                      </a:r>
                      <a:endParaRPr lang="en-US" dirty="0">
                        <a:solidFill>
                          <a:schemeClr val="bg1"/>
                        </a:solidFill>
                      </a:endParaRPr>
                    </a:p>
                  </a:txBody>
                  <a:tcPr/>
                </a:tc>
                <a:tc>
                  <a:txBody>
                    <a:bodyPr/>
                    <a:lstStyle/>
                    <a:p>
                      <a:pPr algn="ctr"/>
                      <a:r>
                        <a:rPr lang="en-US" dirty="0" smtClean="0">
                          <a:solidFill>
                            <a:schemeClr val="bg1"/>
                          </a:solidFill>
                        </a:rPr>
                        <a:t>160</a:t>
                      </a:r>
                      <a:endParaRPr lang="en-US" dirty="0">
                        <a:solidFill>
                          <a:schemeClr val="bg1"/>
                        </a:solidFill>
                      </a:endParaRPr>
                    </a:p>
                  </a:txBody>
                  <a:tcPr/>
                </a:tc>
                <a:tc>
                  <a:txBody>
                    <a:bodyPr/>
                    <a:lstStyle/>
                    <a:p>
                      <a:pPr algn="ctr"/>
                      <a:r>
                        <a:rPr lang="en-US" dirty="0" smtClean="0">
                          <a:solidFill>
                            <a:schemeClr val="bg1"/>
                          </a:solidFill>
                        </a:rPr>
                        <a:t>80</a:t>
                      </a:r>
                      <a:endParaRPr lang="en-US" dirty="0">
                        <a:solidFill>
                          <a:schemeClr val="bg1"/>
                        </a:solidFill>
                      </a:endParaRPr>
                    </a:p>
                  </a:txBody>
                  <a:tcPr/>
                </a:tc>
              </a:tr>
              <a:tr h="334615">
                <a:tc>
                  <a:txBody>
                    <a:bodyPr/>
                    <a:lstStyle/>
                    <a:p>
                      <a:r>
                        <a:rPr lang="en-US" dirty="0" smtClean="0">
                          <a:solidFill>
                            <a:schemeClr val="bg1"/>
                          </a:solidFill>
                        </a:rPr>
                        <a:t>MServo_Green_Gate4</a:t>
                      </a:r>
                      <a:endParaRPr lang="en-US" dirty="0">
                        <a:solidFill>
                          <a:schemeClr val="bg1"/>
                        </a:solidFill>
                      </a:endParaRPr>
                    </a:p>
                  </a:txBody>
                  <a:tcPr/>
                </a:tc>
                <a:tc>
                  <a:txBody>
                    <a:bodyPr/>
                    <a:lstStyle/>
                    <a:p>
                      <a:pPr algn="ctr"/>
                      <a:r>
                        <a:rPr lang="en-US" dirty="0" smtClean="0">
                          <a:solidFill>
                            <a:schemeClr val="bg1"/>
                          </a:solidFill>
                        </a:rPr>
                        <a:t>51</a:t>
                      </a:r>
                      <a:endParaRPr lang="en-US" dirty="0">
                        <a:solidFill>
                          <a:schemeClr val="bg1"/>
                        </a:solidFill>
                      </a:endParaRPr>
                    </a:p>
                  </a:txBody>
                  <a:tcPr/>
                </a:tc>
                <a:tc>
                  <a:txBody>
                    <a:bodyPr/>
                    <a:lstStyle/>
                    <a:p>
                      <a:pPr algn="ctr"/>
                      <a:r>
                        <a:rPr lang="en-US" dirty="0" smtClean="0">
                          <a:solidFill>
                            <a:schemeClr val="bg1"/>
                          </a:solidFill>
                        </a:rPr>
                        <a:t>25</a:t>
                      </a:r>
                      <a:endParaRPr lang="en-US" dirty="0">
                        <a:solidFill>
                          <a:schemeClr val="bg1"/>
                        </a:solidFill>
                      </a:endParaRPr>
                    </a:p>
                  </a:txBody>
                  <a:tcPr/>
                </a:tc>
                <a:tc>
                  <a:txBody>
                    <a:bodyPr/>
                    <a:lstStyle/>
                    <a:p>
                      <a:pPr algn="ctr"/>
                      <a:r>
                        <a:rPr lang="en-US" dirty="0" smtClean="0">
                          <a:solidFill>
                            <a:schemeClr val="bg1"/>
                          </a:solidFill>
                        </a:rPr>
                        <a:t>115</a:t>
                      </a:r>
                      <a:endParaRPr lang="en-US" dirty="0">
                        <a:solidFill>
                          <a:schemeClr val="bg1"/>
                        </a:solidFill>
                      </a:endParaRPr>
                    </a:p>
                  </a:txBody>
                  <a:tcPr/>
                </a:tc>
              </a:tr>
              <a:tr h="334615">
                <a:tc>
                  <a:txBody>
                    <a:bodyPr/>
                    <a:lstStyle/>
                    <a:p>
                      <a:r>
                        <a:rPr lang="en-US" dirty="0" smtClean="0">
                          <a:solidFill>
                            <a:schemeClr val="bg1"/>
                          </a:solidFill>
                        </a:rPr>
                        <a:t>MServo_Blue_Gate5</a:t>
                      </a:r>
                      <a:endParaRPr lang="en-US" dirty="0">
                        <a:solidFill>
                          <a:schemeClr val="bg1"/>
                        </a:solidFill>
                      </a:endParaRPr>
                    </a:p>
                  </a:txBody>
                  <a:tcPr/>
                </a:tc>
                <a:tc>
                  <a:txBody>
                    <a:bodyPr/>
                    <a:lstStyle/>
                    <a:p>
                      <a:pPr algn="ctr"/>
                      <a:r>
                        <a:rPr lang="en-US" dirty="0" smtClean="0">
                          <a:solidFill>
                            <a:schemeClr val="bg1"/>
                          </a:solidFill>
                        </a:rPr>
                        <a:t>48</a:t>
                      </a:r>
                      <a:endParaRPr lang="en-US" dirty="0">
                        <a:solidFill>
                          <a:schemeClr val="bg1"/>
                        </a:solidFill>
                      </a:endParaRPr>
                    </a:p>
                  </a:txBody>
                  <a:tcPr/>
                </a:tc>
                <a:tc>
                  <a:txBody>
                    <a:bodyPr/>
                    <a:lstStyle/>
                    <a:p>
                      <a:pPr algn="ctr"/>
                      <a:r>
                        <a:rPr lang="en-US" dirty="0" smtClean="0">
                          <a:solidFill>
                            <a:schemeClr val="bg1"/>
                          </a:solidFill>
                        </a:rPr>
                        <a:t>150</a:t>
                      </a:r>
                      <a:endParaRPr lang="en-US" dirty="0">
                        <a:solidFill>
                          <a:schemeClr val="bg1"/>
                        </a:solidFill>
                      </a:endParaRPr>
                    </a:p>
                  </a:txBody>
                  <a:tcPr/>
                </a:tc>
                <a:tc>
                  <a:txBody>
                    <a:bodyPr/>
                    <a:lstStyle/>
                    <a:p>
                      <a:pPr algn="ctr"/>
                      <a:r>
                        <a:rPr lang="en-US" dirty="0" smtClean="0">
                          <a:solidFill>
                            <a:schemeClr val="bg1"/>
                          </a:solidFill>
                        </a:rPr>
                        <a:t>75</a:t>
                      </a:r>
                      <a:endParaRPr lang="en-US" dirty="0">
                        <a:solidFill>
                          <a:schemeClr val="bg1"/>
                        </a:solidFill>
                      </a:endParaRPr>
                    </a:p>
                  </a:txBody>
                  <a:tcPr/>
                </a:tc>
              </a:tr>
              <a:tr h="334615">
                <a:tc>
                  <a:txBody>
                    <a:bodyPr/>
                    <a:lstStyle/>
                    <a:p>
                      <a:r>
                        <a:rPr lang="en-US" dirty="0" smtClean="0">
                          <a:solidFill>
                            <a:schemeClr val="bg1"/>
                          </a:solidFill>
                        </a:rPr>
                        <a:t>MServo_Blue_Gate6</a:t>
                      </a:r>
                      <a:endParaRPr lang="en-US" dirty="0">
                        <a:solidFill>
                          <a:schemeClr val="bg1"/>
                        </a:solidFill>
                      </a:endParaRPr>
                    </a:p>
                  </a:txBody>
                  <a:tcPr/>
                </a:tc>
                <a:tc>
                  <a:txBody>
                    <a:bodyPr/>
                    <a:lstStyle/>
                    <a:p>
                      <a:pPr algn="ctr"/>
                      <a:r>
                        <a:rPr lang="en-US" dirty="0" smtClean="0">
                          <a:solidFill>
                            <a:schemeClr val="bg1"/>
                          </a:solidFill>
                        </a:rPr>
                        <a:t>49</a:t>
                      </a:r>
                      <a:endParaRPr lang="en-US" dirty="0">
                        <a:solidFill>
                          <a:schemeClr val="bg1"/>
                        </a:solidFill>
                      </a:endParaRPr>
                    </a:p>
                  </a:txBody>
                  <a:tcPr/>
                </a:tc>
                <a:tc>
                  <a:txBody>
                    <a:bodyPr/>
                    <a:lstStyle/>
                    <a:p>
                      <a:pPr algn="ctr"/>
                      <a:r>
                        <a:rPr lang="en-US" dirty="0" smtClean="0">
                          <a:solidFill>
                            <a:schemeClr val="bg1"/>
                          </a:solidFill>
                        </a:rPr>
                        <a:t>35</a:t>
                      </a:r>
                      <a:endParaRPr lang="en-US" dirty="0">
                        <a:solidFill>
                          <a:schemeClr val="bg1"/>
                        </a:solidFill>
                      </a:endParaRPr>
                    </a:p>
                  </a:txBody>
                  <a:tcPr/>
                </a:tc>
                <a:tc>
                  <a:txBody>
                    <a:bodyPr/>
                    <a:lstStyle/>
                    <a:p>
                      <a:pPr algn="ctr"/>
                      <a:r>
                        <a:rPr lang="en-US" dirty="0" smtClean="0">
                          <a:solidFill>
                            <a:schemeClr val="bg1"/>
                          </a:solidFill>
                        </a:rPr>
                        <a:t>120</a:t>
                      </a:r>
                      <a:endParaRPr lang="en-US" dirty="0">
                        <a:solidFill>
                          <a:schemeClr val="bg1"/>
                        </a:solidFill>
                      </a:endParaRPr>
                    </a:p>
                  </a:txBody>
                  <a:tcPr/>
                </a:tc>
              </a:tr>
              <a:tr h="334615">
                <a:tc>
                  <a:txBody>
                    <a:bodyPr/>
                    <a:lstStyle/>
                    <a:p>
                      <a:r>
                        <a:rPr lang="en-US" dirty="0" smtClean="0">
                          <a:solidFill>
                            <a:schemeClr val="bg1"/>
                          </a:solidFill>
                        </a:rPr>
                        <a:t>MServo_Purple_Gate7</a:t>
                      </a:r>
                      <a:endParaRPr lang="en-US" dirty="0">
                        <a:solidFill>
                          <a:schemeClr val="bg1"/>
                        </a:solidFill>
                      </a:endParaRPr>
                    </a:p>
                  </a:txBody>
                  <a:tcPr/>
                </a:tc>
                <a:tc>
                  <a:txBody>
                    <a:bodyPr/>
                    <a:lstStyle/>
                    <a:p>
                      <a:pPr algn="ctr"/>
                      <a:r>
                        <a:rPr lang="en-US" dirty="0" smtClean="0">
                          <a:solidFill>
                            <a:schemeClr val="bg1"/>
                          </a:solidFill>
                        </a:rPr>
                        <a:t>46</a:t>
                      </a:r>
                      <a:endParaRPr lang="en-US" dirty="0">
                        <a:solidFill>
                          <a:schemeClr val="bg1"/>
                        </a:solidFill>
                      </a:endParaRPr>
                    </a:p>
                  </a:txBody>
                  <a:tcPr/>
                </a:tc>
                <a:tc>
                  <a:txBody>
                    <a:bodyPr/>
                    <a:lstStyle/>
                    <a:p>
                      <a:pPr algn="ctr"/>
                      <a:r>
                        <a:rPr lang="en-US" dirty="0" smtClean="0">
                          <a:solidFill>
                            <a:schemeClr val="bg1"/>
                          </a:solidFill>
                        </a:rPr>
                        <a:t>160</a:t>
                      </a:r>
                      <a:endParaRPr lang="en-US" dirty="0">
                        <a:solidFill>
                          <a:schemeClr val="bg1"/>
                        </a:solidFill>
                      </a:endParaRPr>
                    </a:p>
                  </a:txBody>
                  <a:tcPr/>
                </a:tc>
                <a:tc>
                  <a:txBody>
                    <a:bodyPr/>
                    <a:lstStyle/>
                    <a:p>
                      <a:pPr algn="ctr"/>
                      <a:r>
                        <a:rPr lang="en-US" dirty="0" smtClean="0">
                          <a:solidFill>
                            <a:schemeClr val="bg1"/>
                          </a:solidFill>
                        </a:rPr>
                        <a:t>70</a:t>
                      </a:r>
                      <a:endParaRPr lang="en-US" dirty="0">
                        <a:solidFill>
                          <a:schemeClr val="bg1"/>
                        </a:solidFill>
                      </a:endParaRPr>
                    </a:p>
                  </a:txBody>
                  <a:tcPr/>
                </a:tc>
              </a:tr>
              <a:tr h="334615">
                <a:tc>
                  <a:txBody>
                    <a:bodyPr/>
                    <a:lstStyle/>
                    <a:p>
                      <a:r>
                        <a:rPr lang="en-US" dirty="0" smtClean="0">
                          <a:solidFill>
                            <a:schemeClr val="bg1"/>
                          </a:solidFill>
                        </a:rPr>
                        <a:t>MServo_Purple_Gate8</a:t>
                      </a:r>
                      <a:endParaRPr lang="en-US" dirty="0">
                        <a:solidFill>
                          <a:schemeClr val="bg1"/>
                        </a:solidFill>
                      </a:endParaRPr>
                    </a:p>
                  </a:txBody>
                  <a:tcPr/>
                </a:tc>
                <a:tc>
                  <a:txBody>
                    <a:bodyPr/>
                    <a:lstStyle/>
                    <a:p>
                      <a:pPr algn="ctr"/>
                      <a:r>
                        <a:rPr lang="en-US" dirty="0" smtClean="0">
                          <a:solidFill>
                            <a:schemeClr val="bg1"/>
                          </a:solidFill>
                        </a:rPr>
                        <a:t>47</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tc>
                  <a:txBody>
                    <a:bodyPr/>
                    <a:lstStyle/>
                    <a:p>
                      <a:pPr algn="ctr"/>
                      <a:r>
                        <a:rPr lang="en-US" dirty="0" smtClean="0">
                          <a:solidFill>
                            <a:schemeClr val="bg1"/>
                          </a:solidFill>
                        </a:rPr>
                        <a:t>105</a:t>
                      </a:r>
                      <a:endParaRPr lang="en-US" dirty="0">
                        <a:solidFill>
                          <a:schemeClr val="bg1"/>
                        </a:solidFill>
                      </a:endParaRPr>
                    </a:p>
                  </a:txBody>
                  <a:tcPr/>
                </a:tc>
              </a:tr>
              <a:tr h="334615">
                <a:tc>
                  <a:txBody>
                    <a:bodyPr/>
                    <a:lstStyle/>
                    <a:p>
                      <a:r>
                        <a:rPr lang="en-US" dirty="0" smtClean="0">
                          <a:solidFill>
                            <a:schemeClr val="bg1"/>
                          </a:solidFill>
                        </a:rPr>
                        <a:t>MServo_PinkGate9</a:t>
                      </a:r>
                      <a:endParaRPr lang="en-US" dirty="0">
                        <a:solidFill>
                          <a:schemeClr val="bg1"/>
                        </a:solidFill>
                      </a:endParaRPr>
                    </a:p>
                  </a:txBody>
                  <a:tcPr/>
                </a:tc>
                <a:tc>
                  <a:txBody>
                    <a:bodyPr/>
                    <a:lstStyle/>
                    <a:p>
                      <a:pPr algn="ctr"/>
                      <a:r>
                        <a:rPr lang="en-US" dirty="0" smtClean="0">
                          <a:solidFill>
                            <a:schemeClr val="bg1"/>
                          </a:solidFill>
                        </a:rPr>
                        <a:t>44</a:t>
                      </a:r>
                      <a:endParaRPr lang="en-US" dirty="0">
                        <a:solidFill>
                          <a:schemeClr val="bg1"/>
                        </a:solidFill>
                      </a:endParaRPr>
                    </a:p>
                  </a:txBody>
                  <a:tcPr/>
                </a:tc>
                <a:tc>
                  <a:txBody>
                    <a:bodyPr/>
                    <a:lstStyle/>
                    <a:p>
                      <a:pPr algn="ctr"/>
                      <a:r>
                        <a:rPr lang="en-US" dirty="0" smtClean="0">
                          <a:solidFill>
                            <a:schemeClr val="bg1"/>
                          </a:solidFill>
                        </a:rPr>
                        <a:t>140</a:t>
                      </a:r>
                      <a:endParaRPr lang="en-US" dirty="0">
                        <a:solidFill>
                          <a:schemeClr val="bg1"/>
                        </a:solidFill>
                      </a:endParaRPr>
                    </a:p>
                  </a:txBody>
                  <a:tcPr/>
                </a:tc>
                <a:tc>
                  <a:txBody>
                    <a:bodyPr/>
                    <a:lstStyle/>
                    <a:p>
                      <a:pPr algn="ctr"/>
                      <a:r>
                        <a:rPr lang="en-US" dirty="0" smtClean="0">
                          <a:solidFill>
                            <a:schemeClr val="bg1"/>
                          </a:solidFill>
                        </a:rPr>
                        <a:t>65</a:t>
                      </a:r>
                      <a:endParaRPr lang="en-US" dirty="0">
                        <a:solidFill>
                          <a:schemeClr val="bg1"/>
                        </a:solidFill>
                      </a:endParaRPr>
                    </a:p>
                  </a:txBody>
                  <a:tcPr/>
                </a:tc>
              </a:tr>
              <a:tr h="334615">
                <a:tc>
                  <a:txBody>
                    <a:bodyPr/>
                    <a:lstStyle/>
                    <a:p>
                      <a:r>
                        <a:rPr lang="en-US" dirty="0" smtClean="0">
                          <a:solidFill>
                            <a:schemeClr val="bg1"/>
                          </a:solidFill>
                        </a:rPr>
                        <a:t>MServo_PinkGate10</a:t>
                      </a:r>
                      <a:endParaRPr lang="en-US" dirty="0">
                        <a:solidFill>
                          <a:schemeClr val="bg1"/>
                        </a:solidFill>
                      </a:endParaRPr>
                    </a:p>
                  </a:txBody>
                  <a:tcPr/>
                </a:tc>
                <a:tc>
                  <a:txBody>
                    <a:bodyPr/>
                    <a:lstStyle/>
                    <a:p>
                      <a:pPr algn="ctr"/>
                      <a:r>
                        <a:rPr lang="en-US" dirty="0" smtClean="0">
                          <a:solidFill>
                            <a:schemeClr val="bg1"/>
                          </a:solidFill>
                        </a:rPr>
                        <a:t>45</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tc>
                  <a:txBody>
                    <a:bodyPr/>
                    <a:lstStyle/>
                    <a:p>
                      <a:pPr algn="ctr"/>
                      <a:r>
                        <a:rPr lang="en-US" dirty="0" smtClean="0">
                          <a:solidFill>
                            <a:schemeClr val="bg1"/>
                          </a:solidFill>
                        </a:rPr>
                        <a:t>100</a:t>
                      </a:r>
                      <a:endParaRPr lang="en-US" dirty="0">
                        <a:solidFill>
                          <a:schemeClr val="bg1"/>
                        </a:solidFill>
                      </a:endParaRPr>
                    </a:p>
                  </a:txBody>
                  <a:tcPr/>
                </a:tc>
              </a:tr>
            </a:tbl>
          </a:graphicData>
        </a:graphic>
      </p:graphicFrame>
      <p:grpSp>
        <p:nvGrpSpPr>
          <p:cNvPr id="8" name="Group 7"/>
          <p:cNvGrpSpPr/>
          <p:nvPr/>
        </p:nvGrpSpPr>
        <p:grpSpPr>
          <a:xfrm>
            <a:off x="225083" y="1848969"/>
            <a:ext cx="2996418" cy="3975055"/>
            <a:chOff x="239314" y="1099130"/>
            <a:chExt cx="4193383" cy="5758870"/>
          </a:xfrm>
        </p:grpSpPr>
        <p:grpSp>
          <p:nvGrpSpPr>
            <p:cNvPr id="3" name="Group 2"/>
            <p:cNvGrpSpPr/>
            <p:nvPr/>
          </p:nvGrpSpPr>
          <p:grpSpPr>
            <a:xfrm>
              <a:off x="239314" y="1099130"/>
              <a:ext cx="4193383" cy="5758870"/>
              <a:chOff x="478630" y="962605"/>
              <a:chExt cx="4193383" cy="5758870"/>
            </a:xfrm>
          </p:grpSpPr>
          <p:pic>
            <p:nvPicPr>
              <p:cNvPr id="11" name="Picture 4" descr="C:\Users\DELL_ALI\Desktop\3205_0_Web.jpg"/>
              <p:cNvPicPr>
                <a:picLocks noChangeAspect="1" noChangeArrowheads="1"/>
              </p:cNvPicPr>
              <p:nvPr/>
            </p:nvPicPr>
            <p:blipFill>
              <a:blip r:embed="rId2"/>
              <a:srcRect/>
              <a:stretch>
                <a:fillRect/>
              </a:stretch>
            </p:blipFill>
            <p:spPr bwMode="auto">
              <a:xfrm>
                <a:off x="478631" y="4054475"/>
                <a:ext cx="3714749" cy="2667000"/>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478630" y="962605"/>
                <a:ext cx="3714749" cy="3366123"/>
              </a:xfrm>
              <a:prstGeom prst="rect">
                <a:avLst/>
              </a:prstGeom>
              <a:noFill/>
              <a:ln w="9525">
                <a:noFill/>
                <a:miter lim="800000"/>
                <a:headEnd/>
                <a:tailEnd/>
              </a:ln>
              <a:effectLst/>
            </p:spPr>
          </p:pic>
          <p:sp>
            <p:nvSpPr>
              <p:cNvPr id="2" name="Rectangle 1"/>
              <p:cNvSpPr/>
              <p:nvPr/>
            </p:nvSpPr>
            <p:spPr>
              <a:xfrm>
                <a:off x="4193379" y="962605"/>
                <a:ext cx="478634" cy="5744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4" name="Rectangle 3"/>
            <p:cNvSpPr/>
            <p:nvPr/>
          </p:nvSpPr>
          <p:spPr>
            <a:xfrm>
              <a:off x="1903347" y="1420586"/>
              <a:ext cx="1932589" cy="661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Times New Roman" panose="02020603050405020304" pitchFamily="18" charset="0"/>
                  <a:cs typeface="Times New Roman" panose="02020603050405020304" pitchFamily="18" charset="0"/>
                </a:rPr>
                <a:t>Arduino Mega</a:t>
              </a:r>
              <a:endParaRPr lang="en-US" sz="1600">
                <a:solidFill>
                  <a:schemeClr val="tx1"/>
                </a:solidFill>
                <a:latin typeface="Times New Roman" panose="02020603050405020304" pitchFamily="18" charset="0"/>
                <a:cs typeface="Times New Roman" panose="02020603050405020304" pitchFamily="18"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2290970819"/>
              </p:ext>
            </p:extLst>
          </p:nvPr>
        </p:nvGraphicFramePr>
        <p:xfrm>
          <a:off x="3418450" y="2166983"/>
          <a:ext cx="3921368" cy="3308896"/>
        </p:xfrm>
        <a:graphic>
          <a:graphicData uri="http://schemas.openxmlformats.org/drawingml/2006/table">
            <a:tbl>
              <a:tblPr firstRow="1" bandRow="1">
                <a:tableStyleId>{C083E6E3-FA7D-4D7B-A595-EF9225AFEA82}</a:tableStyleId>
              </a:tblPr>
              <a:tblGrid>
                <a:gridCol w="1582614"/>
                <a:gridCol w="703385"/>
                <a:gridCol w="818835"/>
                <a:gridCol w="816534"/>
              </a:tblGrid>
              <a:tr h="0">
                <a:tc>
                  <a:txBody>
                    <a:bodyPr/>
                    <a:lstStyle/>
                    <a:p>
                      <a:pPr algn="l"/>
                      <a:r>
                        <a:rPr lang="en-US" dirty="0" smtClean="0">
                          <a:solidFill>
                            <a:srgbClr val="00BFFF"/>
                          </a:solidFill>
                        </a:rPr>
                        <a:t>Name</a:t>
                      </a:r>
                      <a:endParaRPr lang="en-US" dirty="0">
                        <a:solidFill>
                          <a:srgbClr val="00BFFF"/>
                        </a:solidFill>
                      </a:endParaRPr>
                    </a:p>
                  </a:txBody>
                  <a:tcPr/>
                </a:tc>
                <a:tc>
                  <a:txBody>
                    <a:bodyPr/>
                    <a:lstStyle/>
                    <a:p>
                      <a:pPr algn="l"/>
                      <a:r>
                        <a:rPr lang="en-US" smtClean="0">
                          <a:solidFill>
                            <a:srgbClr val="00BFFF"/>
                          </a:solidFill>
                        </a:rPr>
                        <a:t>Pin</a:t>
                      </a:r>
                      <a:endParaRPr lang="en-US" dirty="0">
                        <a:solidFill>
                          <a:srgbClr val="00BFFF"/>
                        </a:solidFill>
                      </a:endParaRPr>
                    </a:p>
                  </a:txBody>
                  <a:tcPr/>
                </a:tc>
                <a:tc>
                  <a:txBody>
                    <a:bodyPr/>
                    <a:lstStyle/>
                    <a:p>
                      <a:pPr algn="l"/>
                      <a:r>
                        <a:rPr lang="en-US" dirty="0" smtClean="0">
                          <a:solidFill>
                            <a:srgbClr val="00BFFF"/>
                          </a:solidFill>
                        </a:rPr>
                        <a:t>Close</a:t>
                      </a:r>
                      <a:endParaRPr lang="en-US" dirty="0">
                        <a:solidFill>
                          <a:srgbClr val="00BFFF"/>
                        </a:solidFill>
                      </a:endParaRPr>
                    </a:p>
                  </a:txBody>
                  <a:tcPr/>
                </a:tc>
                <a:tc>
                  <a:txBody>
                    <a:bodyPr/>
                    <a:lstStyle/>
                    <a:p>
                      <a:pPr algn="l"/>
                      <a:r>
                        <a:rPr lang="en-US" dirty="0" smtClean="0">
                          <a:solidFill>
                            <a:srgbClr val="00BFFF"/>
                          </a:solidFill>
                        </a:rPr>
                        <a:t>Open</a:t>
                      </a:r>
                      <a:endParaRPr lang="en-US" dirty="0">
                        <a:solidFill>
                          <a:srgbClr val="00BFFF"/>
                        </a:solidFill>
                      </a:endParaRPr>
                    </a:p>
                  </a:txBody>
                  <a:tcPr/>
                </a:tc>
              </a:tr>
              <a:tr h="340937">
                <a:tc>
                  <a:txBody>
                    <a:bodyPr/>
                    <a:lstStyle/>
                    <a:p>
                      <a:pPr algn="l"/>
                      <a:r>
                        <a:rPr lang="en-US" dirty="0" smtClean="0">
                          <a:solidFill>
                            <a:schemeClr val="bg1"/>
                          </a:solidFill>
                        </a:rPr>
                        <a:t>LServo_Tcs230</a:t>
                      </a:r>
                      <a:endParaRPr lang="en-US" dirty="0">
                        <a:solidFill>
                          <a:schemeClr val="bg1"/>
                        </a:solidFill>
                      </a:endParaRPr>
                    </a:p>
                  </a:txBody>
                  <a:tcPr/>
                </a:tc>
                <a:tc>
                  <a:txBody>
                    <a:bodyPr/>
                    <a:lstStyle/>
                    <a:p>
                      <a:pPr algn="ctr"/>
                      <a:r>
                        <a:rPr lang="en-US" dirty="0" smtClean="0">
                          <a:solidFill>
                            <a:schemeClr val="bg1"/>
                          </a:solidFill>
                        </a:rPr>
                        <a:t>53</a:t>
                      </a:r>
                      <a:endParaRPr lang="en-US" dirty="0">
                        <a:solidFill>
                          <a:schemeClr val="bg1"/>
                        </a:solidFill>
                      </a:endParaRPr>
                    </a:p>
                  </a:txBody>
                  <a:tcPr/>
                </a:tc>
                <a:tc>
                  <a:txBody>
                    <a:bodyPr/>
                    <a:lstStyle/>
                    <a:p>
                      <a:pPr algn="ctr"/>
                      <a:r>
                        <a:rPr lang="en-US" dirty="0" smtClean="0">
                          <a:solidFill>
                            <a:schemeClr val="bg1"/>
                          </a:solidFill>
                        </a:rPr>
                        <a:t>38</a:t>
                      </a:r>
                      <a:endParaRPr lang="en-US" dirty="0">
                        <a:solidFill>
                          <a:schemeClr val="bg1"/>
                        </a:solidFill>
                      </a:endParaRPr>
                    </a:p>
                  </a:txBody>
                  <a:tcPr/>
                </a:tc>
                <a:tc>
                  <a:txBody>
                    <a:bodyPr/>
                    <a:lstStyle/>
                    <a:p>
                      <a:pPr algn="ctr"/>
                      <a:r>
                        <a:rPr lang="en-US" dirty="0" smtClean="0">
                          <a:solidFill>
                            <a:schemeClr val="bg1"/>
                          </a:solidFill>
                        </a:rPr>
                        <a:t>118</a:t>
                      </a:r>
                      <a:endParaRPr lang="en-US" dirty="0">
                        <a:solidFill>
                          <a:schemeClr val="bg1"/>
                        </a:solidFill>
                      </a:endParaRPr>
                    </a:p>
                  </a:txBody>
                  <a:tcPr/>
                </a:tc>
              </a:tr>
              <a:tr h="340937">
                <a:tc>
                  <a:txBody>
                    <a:bodyPr/>
                    <a:lstStyle/>
                    <a:p>
                      <a:pPr algn="l"/>
                      <a:r>
                        <a:rPr lang="en-US" dirty="0" err="1" smtClean="0">
                          <a:solidFill>
                            <a:schemeClr val="bg1"/>
                          </a:solidFill>
                        </a:rPr>
                        <a:t>LServo_Red</a:t>
                      </a:r>
                      <a:endParaRPr lang="en-US" dirty="0">
                        <a:solidFill>
                          <a:schemeClr val="bg1"/>
                        </a:solidFill>
                      </a:endParaRPr>
                    </a:p>
                  </a:txBody>
                  <a:tcPr/>
                </a:tc>
                <a:tc>
                  <a:txBody>
                    <a:bodyPr/>
                    <a:lstStyle/>
                    <a:p>
                      <a:pPr algn="ctr"/>
                      <a:r>
                        <a:rPr lang="en-US" dirty="0" smtClean="0">
                          <a:solidFill>
                            <a:schemeClr val="bg1"/>
                          </a:solidFill>
                        </a:rPr>
                        <a:t>51</a:t>
                      </a:r>
                      <a:endParaRPr lang="en-US" dirty="0">
                        <a:solidFill>
                          <a:schemeClr val="bg1"/>
                        </a:solidFill>
                      </a:endParaRPr>
                    </a:p>
                  </a:txBody>
                  <a:tcPr/>
                </a:tc>
                <a:tc>
                  <a:txBody>
                    <a:bodyPr/>
                    <a:lstStyle/>
                    <a:p>
                      <a:pPr algn="ctr"/>
                      <a:r>
                        <a:rPr lang="en-US" dirty="0" smtClean="0">
                          <a:solidFill>
                            <a:schemeClr val="bg1"/>
                          </a:solidFill>
                        </a:rPr>
                        <a:t>38</a:t>
                      </a:r>
                      <a:endParaRPr lang="en-US" dirty="0">
                        <a:solidFill>
                          <a:schemeClr val="bg1"/>
                        </a:solidFill>
                      </a:endParaRPr>
                    </a:p>
                  </a:txBody>
                  <a:tcPr/>
                </a:tc>
                <a:tc>
                  <a:txBody>
                    <a:bodyPr/>
                    <a:lstStyle/>
                    <a:p>
                      <a:pPr algn="ctr"/>
                      <a:r>
                        <a:rPr lang="en-US" dirty="0" smtClean="0">
                          <a:solidFill>
                            <a:schemeClr val="bg1"/>
                          </a:solidFill>
                        </a:rPr>
                        <a:t>118</a:t>
                      </a:r>
                      <a:endParaRPr lang="en-US" dirty="0">
                        <a:solidFill>
                          <a:schemeClr val="bg1"/>
                        </a:solidFill>
                      </a:endParaRPr>
                    </a:p>
                  </a:txBody>
                  <a:tcPr/>
                </a:tc>
              </a:tr>
              <a:tr h="340937">
                <a:tc>
                  <a:txBody>
                    <a:bodyPr/>
                    <a:lstStyle/>
                    <a:p>
                      <a:pPr algn="l"/>
                      <a:r>
                        <a:rPr lang="en-US" dirty="0" err="1" smtClean="0">
                          <a:solidFill>
                            <a:schemeClr val="bg1"/>
                          </a:solidFill>
                        </a:rPr>
                        <a:t>LServo_Green</a:t>
                      </a:r>
                      <a:endParaRPr lang="en-US" dirty="0">
                        <a:solidFill>
                          <a:schemeClr val="bg1"/>
                        </a:solidFill>
                      </a:endParaRPr>
                    </a:p>
                  </a:txBody>
                  <a:tcPr/>
                </a:tc>
                <a:tc>
                  <a:txBody>
                    <a:bodyPr/>
                    <a:lstStyle/>
                    <a:p>
                      <a:pPr algn="ctr"/>
                      <a:r>
                        <a:rPr lang="en-US" dirty="0" smtClean="0">
                          <a:solidFill>
                            <a:schemeClr val="bg1"/>
                          </a:solidFill>
                        </a:rPr>
                        <a:t>49</a:t>
                      </a:r>
                      <a:endParaRPr lang="en-US" dirty="0">
                        <a:solidFill>
                          <a:schemeClr val="bg1"/>
                        </a:solidFill>
                      </a:endParaRPr>
                    </a:p>
                  </a:txBody>
                  <a:tcPr/>
                </a:tc>
                <a:tc>
                  <a:txBody>
                    <a:bodyPr/>
                    <a:lstStyle/>
                    <a:p>
                      <a:pPr algn="ctr"/>
                      <a:r>
                        <a:rPr lang="en-US" dirty="0" smtClean="0">
                          <a:solidFill>
                            <a:schemeClr val="bg1"/>
                          </a:solidFill>
                        </a:rPr>
                        <a:t>23</a:t>
                      </a:r>
                      <a:endParaRPr lang="en-US" dirty="0">
                        <a:solidFill>
                          <a:schemeClr val="bg1"/>
                        </a:solidFill>
                      </a:endParaRPr>
                    </a:p>
                  </a:txBody>
                  <a:tcPr/>
                </a:tc>
                <a:tc>
                  <a:txBody>
                    <a:bodyPr/>
                    <a:lstStyle/>
                    <a:p>
                      <a:pPr algn="ctr"/>
                      <a:r>
                        <a:rPr lang="en-US" dirty="0" smtClean="0">
                          <a:solidFill>
                            <a:schemeClr val="bg1"/>
                          </a:solidFill>
                        </a:rPr>
                        <a:t>103</a:t>
                      </a:r>
                      <a:endParaRPr lang="en-US" dirty="0">
                        <a:solidFill>
                          <a:schemeClr val="bg1"/>
                        </a:solidFill>
                      </a:endParaRPr>
                    </a:p>
                  </a:txBody>
                  <a:tcPr/>
                </a:tc>
              </a:tr>
              <a:tr h="340937">
                <a:tc>
                  <a:txBody>
                    <a:bodyPr/>
                    <a:lstStyle/>
                    <a:p>
                      <a:pPr algn="l"/>
                      <a:r>
                        <a:rPr lang="en-US" dirty="0" err="1" smtClean="0">
                          <a:solidFill>
                            <a:schemeClr val="bg1"/>
                          </a:solidFill>
                        </a:rPr>
                        <a:t>LServo_Blue</a:t>
                      </a:r>
                      <a:endParaRPr lang="en-US" dirty="0">
                        <a:solidFill>
                          <a:schemeClr val="bg1"/>
                        </a:solidFill>
                      </a:endParaRPr>
                    </a:p>
                  </a:txBody>
                  <a:tcPr/>
                </a:tc>
                <a:tc>
                  <a:txBody>
                    <a:bodyPr/>
                    <a:lstStyle/>
                    <a:p>
                      <a:pPr algn="ctr"/>
                      <a:r>
                        <a:rPr lang="en-US" dirty="0" smtClean="0">
                          <a:solidFill>
                            <a:schemeClr val="bg1"/>
                          </a:solidFill>
                        </a:rPr>
                        <a:t>47</a:t>
                      </a:r>
                      <a:endParaRPr lang="en-US" dirty="0">
                        <a:solidFill>
                          <a:schemeClr val="bg1"/>
                        </a:solidFill>
                      </a:endParaRPr>
                    </a:p>
                  </a:txBody>
                  <a:tcPr/>
                </a:tc>
                <a:tc>
                  <a:txBody>
                    <a:bodyPr/>
                    <a:lstStyle/>
                    <a:p>
                      <a:pPr algn="ctr"/>
                      <a:r>
                        <a:rPr lang="en-US" dirty="0" smtClean="0">
                          <a:solidFill>
                            <a:schemeClr val="bg1"/>
                          </a:solidFill>
                        </a:rPr>
                        <a:t>37</a:t>
                      </a:r>
                      <a:endParaRPr lang="en-US" dirty="0">
                        <a:solidFill>
                          <a:schemeClr val="bg1"/>
                        </a:solidFill>
                      </a:endParaRPr>
                    </a:p>
                  </a:txBody>
                  <a:tcPr/>
                </a:tc>
                <a:tc>
                  <a:txBody>
                    <a:bodyPr/>
                    <a:lstStyle/>
                    <a:p>
                      <a:pPr algn="ctr"/>
                      <a:r>
                        <a:rPr lang="en-US" dirty="0" smtClean="0">
                          <a:solidFill>
                            <a:schemeClr val="bg1"/>
                          </a:solidFill>
                        </a:rPr>
                        <a:t>117</a:t>
                      </a:r>
                      <a:endParaRPr lang="en-US" dirty="0">
                        <a:solidFill>
                          <a:schemeClr val="bg1"/>
                        </a:solidFill>
                      </a:endParaRPr>
                    </a:p>
                  </a:txBody>
                  <a:tcPr/>
                </a:tc>
              </a:tr>
              <a:tr h="340937">
                <a:tc>
                  <a:txBody>
                    <a:bodyPr/>
                    <a:lstStyle/>
                    <a:p>
                      <a:pPr algn="l"/>
                      <a:r>
                        <a:rPr lang="en-US" dirty="0" err="1" smtClean="0">
                          <a:solidFill>
                            <a:schemeClr val="bg1"/>
                          </a:solidFill>
                        </a:rPr>
                        <a:t>LServo_Purple</a:t>
                      </a:r>
                      <a:endParaRPr lang="en-US" dirty="0">
                        <a:solidFill>
                          <a:schemeClr val="bg1"/>
                        </a:solidFill>
                      </a:endParaRPr>
                    </a:p>
                  </a:txBody>
                  <a:tcPr/>
                </a:tc>
                <a:tc>
                  <a:txBody>
                    <a:bodyPr/>
                    <a:lstStyle/>
                    <a:p>
                      <a:pPr algn="ctr"/>
                      <a:r>
                        <a:rPr lang="en-US" dirty="0" smtClean="0">
                          <a:solidFill>
                            <a:schemeClr val="bg1"/>
                          </a:solidFill>
                        </a:rPr>
                        <a:t>45</a:t>
                      </a:r>
                      <a:endParaRPr lang="en-US" dirty="0">
                        <a:solidFill>
                          <a:schemeClr val="bg1"/>
                        </a:solidFill>
                      </a:endParaRPr>
                    </a:p>
                  </a:txBody>
                  <a:tcPr/>
                </a:tc>
                <a:tc>
                  <a:txBody>
                    <a:bodyPr/>
                    <a:lstStyle/>
                    <a:p>
                      <a:pPr algn="ctr"/>
                      <a:r>
                        <a:rPr lang="en-US" dirty="0" smtClean="0">
                          <a:solidFill>
                            <a:schemeClr val="bg1"/>
                          </a:solidFill>
                        </a:rPr>
                        <a:t>39</a:t>
                      </a:r>
                      <a:endParaRPr lang="en-US" dirty="0">
                        <a:solidFill>
                          <a:schemeClr val="bg1"/>
                        </a:solidFill>
                      </a:endParaRPr>
                    </a:p>
                  </a:txBody>
                  <a:tcPr/>
                </a:tc>
                <a:tc>
                  <a:txBody>
                    <a:bodyPr/>
                    <a:lstStyle/>
                    <a:p>
                      <a:pPr algn="ctr"/>
                      <a:r>
                        <a:rPr lang="en-US" dirty="0" smtClean="0">
                          <a:solidFill>
                            <a:schemeClr val="bg1"/>
                          </a:solidFill>
                        </a:rPr>
                        <a:t>129</a:t>
                      </a:r>
                      <a:endParaRPr lang="en-US" dirty="0">
                        <a:solidFill>
                          <a:schemeClr val="bg1"/>
                        </a:solidFill>
                      </a:endParaRPr>
                    </a:p>
                  </a:txBody>
                  <a:tcPr/>
                </a:tc>
              </a:tr>
              <a:tr h="340937">
                <a:tc>
                  <a:txBody>
                    <a:bodyPr/>
                    <a:lstStyle/>
                    <a:p>
                      <a:pPr algn="l"/>
                      <a:r>
                        <a:rPr lang="en-US" dirty="0" err="1" smtClean="0">
                          <a:solidFill>
                            <a:schemeClr val="bg1"/>
                          </a:solidFill>
                        </a:rPr>
                        <a:t>LServo_Pink</a:t>
                      </a:r>
                      <a:endParaRPr lang="en-US" dirty="0">
                        <a:solidFill>
                          <a:schemeClr val="bg1"/>
                        </a:solidFill>
                      </a:endParaRPr>
                    </a:p>
                  </a:txBody>
                  <a:tcPr/>
                </a:tc>
                <a:tc>
                  <a:txBody>
                    <a:bodyPr/>
                    <a:lstStyle/>
                    <a:p>
                      <a:pPr algn="ctr"/>
                      <a:r>
                        <a:rPr lang="en-US" dirty="0" smtClean="0">
                          <a:solidFill>
                            <a:schemeClr val="bg1"/>
                          </a:solidFill>
                        </a:rPr>
                        <a:t>43</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83</a:t>
                      </a:r>
                      <a:endParaRPr lang="en-US" dirty="0">
                        <a:solidFill>
                          <a:schemeClr val="bg1"/>
                        </a:solidFill>
                      </a:endParaRPr>
                    </a:p>
                  </a:txBody>
                  <a:tcPr/>
                </a:tc>
              </a:tr>
              <a:tr h="340937">
                <a:tc>
                  <a:txBody>
                    <a:bodyPr/>
                    <a:lstStyle/>
                    <a:p>
                      <a:pPr algn="l"/>
                      <a:r>
                        <a:rPr lang="en-US" dirty="0" smtClean="0">
                          <a:solidFill>
                            <a:schemeClr val="bg1"/>
                          </a:solidFill>
                        </a:rPr>
                        <a:t>MServo_Gate1</a:t>
                      </a:r>
                      <a:endParaRPr lang="en-US" dirty="0">
                        <a:solidFill>
                          <a:schemeClr val="bg1"/>
                        </a:solidFill>
                      </a:endParaRPr>
                    </a:p>
                  </a:txBody>
                  <a:tcPr/>
                </a:tc>
                <a:tc>
                  <a:txBody>
                    <a:bodyPr/>
                    <a:lstStyle/>
                    <a:p>
                      <a:pPr algn="ctr"/>
                      <a:r>
                        <a:rPr lang="en-US" dirty="0" smtClean="0">
                          <a:solidFill>
                            <a:schemeClr val="bg1"/>
                          </a:solidFill>
                        </a:rPr>
                        <a:t>52</a:t>
                      </a:r>
                      <a:endParaRPr lang="en-US" dirty="0">
                        <a:solidFill>
                          <a:schemeClr val="bg1"/>
                        </a:solidFill>
                      </a:endParaRPr>
                    </a:p>
                  </a:txBody>
                  <a:tcPr/>
                </a:tc>
                <a:tc>
                  <a:txBody>
                    <a:bodyPr/>
                    <a:lstStyle/>
                    <a:p>
                      <a:pPr algn="ctr"/>
                      <a:r>
                        <a:rPr lang="en-US" dirty="0" smtClean="0">
                          <a:solidFill>
                            <a:schemeClr val="bg1"/>
                          </a:solidFill>
                        </a:rPr>
                        <a:t>138</a:t>
                      </a:r>
                      <a:endParaRPr lang="en-US" dirty="0">
                        <a:solidFill>
                          <a:schemeClr val="bg1"/>
                        </a:solidFill>
                      </a:endParaRPr>
                    </a:p>
                  </a:txBody>
                  <a:tcPr/>
                </a:tc>
                <a:tc>
                  <a:txBody>
                    <a:bodyPr/>
                    <a:lstStyle/>
                    <a:p>
                      <a:pPr algn="ctr"/>
                      <a:r>
                        <a:rPr lang="en-US" dirty="0" smtClean="0">
                          <a:solidFill>
                            <a:schemeClr val="bg1"/>
                          </a:solidFill>
                        </a:rPr>
                        <a:t>60</a:t>
                      </a:r>
                      <a:endParaRPr lang="en-US" dirty="0">
                        <a:solidFill>
                          <a:schemeClr val="bg1"/>
                        </a:solidFill>
                      </a:endParaRPr>
                    </a:p>
                  </a:txBody>
                  <a:tcPr/>
                </a:tc>
              </a:tr>
              <a:tr h="382816">
                <a:tc>
                  <a:txBody>
                    <a:bodyPr/>
                    <a:lstStyle/>
                    <a:p>
                      <a:pPr algn="l"/>
                      <a:r>
                        <a:rPr lang="en-US" dirty="0" smtClean="0">
                          <a:solidFill>
                            <a:schemeClr val="bg1"/>
                          </a:solidFill>
                        </a:rPr>
                        <a:t>MServo_Gate2</a:t>
                      </a:r>
                      <a:endParaRPr lang="en-US" dirty="0">
                        <a:solidFill>
                          <a:schemeClr val="bg1"/>
                        </a:solidFill>
                      </a:endParaRPr>
                    </a:p>
                  </a:txBody>
                  <a:tcPr/>
                </a:tc>
                <a:tc>
                  <a:txBody>
                    <a:bodyPr/>
                    <a:lstStyle/>
                    <a:p>
                      <a:pPr algn="ctr"/>
                      <a:r>
                        <a:rPr lang="en-US" dirty="0" smtClean="0">
                          <a:solidFill>
                            <a:schemeClr val="bg1"/>
                          </a:solidFill>
                        </a:rPr>
                        <a:t>50</a:t>
                      </a:r>
                      <a:endParaRPr lang="en-US" dirty="0">
                        <a:solidFill>
                          <a:schemeClr val="bg1"/>
                        </a:solidFill>
                      </a:endParaRPr>
                    </a:p>
                  </a:txBody>
                  <a:tcPr/>
                </a:tc>
                <a:tc>
                  <a:txBody>
                    <a:bodyPr/>
                    <a:lstStyle/>
                    <a:p>
                      <a:pPr algn="ctr"/>
                      <a:r>
                        <a:rPr lang="en-US" dirty="0" smtClean="0">
                          <a:solidFill>
                            <a:schemeClr val="bg1"/>
                          </a:solidFill>
                        </a:rPr>
                        <a:t>18</a:t>
                      </a:r>
                      <a:endParaRPr lang="en-US" dirty="0">
                        <a:solidFill>
                          <a:schemeClr val="bg1"/>
                        </a:solidFill>
                      </a:endParaRPr>
                    </a:p>
                  </a:txBody>
                  <a:tcPr/>
                </a:tc>
                <a:tc>
                  <a:txBody>
                    <a:bodyPr/>
                    <a:lstStyle/>
                    <a:p>
                      <a:pPr algn="ctr"/>
                      <a:r>
                        <a:rPr lang="en-US" dirty="0" smtClean="0">
                          <a:solidFill>
                            <a:schemeClr val="bg1"/>
                          </a:solidFill>
                        </a:rPr>
                        <a:t>85</a:t>
                      </a:r>
                      <a:endParaRPr lang="en-US" dirty="0">
                        <a:solidFill>
                          <a:schemeClr val="bg1"/>
                        </a:solidFill>
                      </a:endParaRPr>
                    </a:p>
                  </a:txBody>
                  <a:tcPr/>
                </a:tc>
              </a:tr>
            </a:tbl>
          </a:graphicData>
        </a:graphic>
      </p:graphicFrame>
      <p:sp>
        <p:nvSpPr>
          <p:cNvPr id="13" name="Rectangle 12"/>
          <p:cNvSpPr/>
          <p:nvPr/>
        </p:nvSpPr>
        <p:spPr>
          <a:xfrm>
            <a:off x="3984129" y="1427487"/>
            <a:ext cx="29214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bg1"/>
                </a:solidFill>
                <a:latin typeface="Cambria" panose="02040503050406030204" pitchFamily="18" charset="0"/>
              </a:rPr>
              <a:t>Arduino 1</a:t>
            </a:r>
            <a:endParaRPr lang="en-US" sz="2400" b="1">
              <a:solidFill>
                <a:schemeClr val="bg1"/>
              </a:solidFill>
              <a:latin typeface="Cambria" panose="02040503050406030204" pitchFamily="18" charset="0"/>
            </a:endParaRPr>
          </a:p>
        </p:txBody>
      </p:sp>
      <p:sp>
        <p:nvSpPr>
          <p:cNvPr id="14" name="Rectangle 13"/>
          <p:cNvSpPr/>
          <p:nvPr/>
        </p:nvSpPr>
        <p:spPr>
          <a:xfrm>
            <a:off x="8610600" y="1006005"/>
            <a:ext cx="29214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bg1"/>
                </a:solidFill>
                <a:latin typeface="Cambria" panose="02040503050406030204" pitchFamily="18" charset="0"/>
              </a:rPr>
              <a:t>Arduino 2</a:t>
            </a:r>
            <a:endParaRPr lang="en-US" sz="2400" b="1">
              <a:solidFill>
                <a:schemeClr val="bg1"/>
              </a:solidFill>
              <a:latin typeface="Cambria" panose="02040503050406030204" pitchFamily="18" charset="0"/>
            </a:endParaRPr>
          </a:p>
        </p:txBody>
      </p:sp>
      <p:sp>
        <p:nvSpPr>
          <p:cNvPr id="15" name="Rectangle 14"/>
          <p:cNvSpPr/>
          <p:nvPr/>
        </p:nvSpPr>
        <p:spPr>
          <a:xfrm>
            <a:off x="160421" y="955222"/>
            <a:ext cx="18038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Servo</a:t>
            </a:r>
            <a:endParaRPr lang="en-US" sz="3600" b="1">
              <a:solidFill>
                <a:schemeClr val="bg1"/>
              </a:solidFill>
              <a:latin typeface="Cambria" panose="02040503050406030204" pitchFamily="18" charset="0"/>
            </a:endParaRPr>
          </a:p>
        </p:txBody>
      </p:sp>
    </p:spTree>
    <p:extLst>
      <p:ext uri="{BB962C8B-B14F-4D97-AF65-F5344CB8AC3E}">
        <p14:creationId xmlns:p14="http://schemas.microsoft.com/office/powerpoint/2010/main" val="1140097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17</a:t>
            </a:fld>
            <a:endParaRPr lang="en-US"/>
          </a:p>
        </p:txBody>
      </p:sp>
      <p:cxnSp>
        <p:nvCxnSpPr>
          <p:cNvPr id="6" name="Straight Connector 5"/>
          <p:cNvCxnSpPr/>
          <p:nvPr/>
        </p:nvCxnSpPr>
        <p:spPr>
          <a:xfrm>
            <a:off x="0" y="74295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03870136"/>
              </p:ext>
            </p:extLst>
          </p:nvPr>
        </p:nvGraphicFramePr>
        <p:xfrm>
          <a:off x="300533" y="4174067"/>
          <a:ext cx="3991707" cy="2593439"/>
        </p:xfrm>
        <a:graphic>
          <a:graphicData uri="http://schemas.openxmlformats.org/drawingml/2006/table">
            <a:tbl>
              <a:tblPr firstRow="1" bandRow="1">
                <a:tableStyleId>{BDBED569-4797-4DF1-A0F4-6AAB3CD982D8}</a:tableStyleId>
              </a:tblPr>
              <a:tblGrid>
                <a:gridCol w="986514"/>
                <a:gridCol w="981442"/>
                <a:gridCol w="2023751"/>
              </a:tblGrid>
              <a:tr h="368399">
                <a:tc>
                  <a:txBody>
                    <a:bodyPr/>
                    <a:lstStyle/>
                    <a:p>
                      <a:r>
                        <a:rPr lang="en-US" sz="2000" dirty="0" smtClean="0">
                          <a:solidFill>
                            <a:srgbClr val="00BFFF"/>
                          </a:solidFill>
                        </a:rPr>
                        <a:t>Name</a:t>
                      </a:r>
                      <a:endParaRPr lang="en-US" sz="2000" dirty="0">
                        <a:solidFill>
                          <a:srgbClr val="00BFFF"/>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2000" dirty="0" smtClean="0">
                          <a:solidFill>
                            <a:srgbClr val="00BFFF"/>
                          </a:solidFill>
                        </a:rPr>
                        <a:t>I/O</a:t>
                      </a:r>
                      <a:endParaRPr lang="en-US" sz="2000" dirty="0">
                        <a:solidFill>
                          <a:srgbClr val="00BFFF"/>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2000" dirty="0" smtClean="0">
                          <a:solidFill>
                            <a:srgbClr val="00BFFF"/>
                          </a:solidFill>
                        </a:rPr>
                        <a:t>Description</a:t>
                      </a:r>
                      <a:endParaRPr lang="en-US" sz="2000" dirty="0">
                        <a:solidFill>
                          <a:srgbClr val="00BFFF"/>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68399">
                <a:tc>
                  <a:txBody>
                    <a:bodyPr/>
                    <a:lstStyle/>
                    <a:p>
                      <a:r>
                        <a:rPr lang="en-US" dirty="0" smtClean="0">
                          <a:solidFill>
                            <a:schemeClr val="bg1"/>
                          </a:solidFill>
                        </a:rPr>
                        <a:t>VCC</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dirty="0" smtClean="0">
                          <a:solidFill>
                            <a:schemeClr val="bg1"/>
                          </a:solidFill>
                        </a:rPr>
                        <a:t>5V</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73516">
                <a:tc>
                  <a:txBody>
                    <a:bodyPr/>
                    <a:lstStyle/>
                    <a:p>
                      <a:r>
                        <a:rPr lang="en-US" dirty="0" smtClean="0">
                          <a:solidFill>
                            <a:schemeClr val="bg1"/>
                          </a:solidFill>
                        </a:rPr>
                        <a:t>GND</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endParaRPr lang="en-US">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dirty="0" smtClean="0">
                          <a:solidFill>
                            <a:schemeClr val="bg1"/>
                          </a:solidFill>
                        </a:rPr>
                        <a:t>Power supply ground</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920998">
                <a:tc>
                  <a:txBody>
                    <a:bodyPr/>
                    <a:lstStyle/>
                    <a:p>
                      <a:r>
                        <a:rPr lang="en-US" dirty="0" smtClean="0">
                          <a:solidFill>
                            <a:schemeClr val="bg1"/>
                          </a:solidFill>
                        </a:rPr>
                        <a:t>OUT</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dirty="0" smtClean="0">
                          <a:solidFill>
                            <a:schemeClr val="bg1"/>
                          </a:solidFill>
                        </a:rPr>
                        <a:t>O</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dirty="0" smtClean="0">
                          <a:solidFill>
                            <a:schemeClr val="bg1"/>
                          </a:solidFill>
                        </a:rPr>
                        <a:t>If no object in front of sensor</a:t>
                      </a:r>
                      <a:r>
                        <a:rPr lang="en-US" baseline="0" dirty="0" smtClean="0">
                          <a:solidFill>
                            <a:schemeClr val="bg1"/>
                          </a:solidFill>
                        </a:rPr>
                        <a:t> ,it returns bit 1, otherwise it returns bit 0</a:t>
                      </a:r>
                      <a:endParaRPr lang="en-US" dirty="0">
                        <a:solidFill>
                          <a:schemeClr val="bg1"/>
                        </a:solidFill>
                      </a:endParaRPr>
                    </a:p>
                  </a:txBody>
                  <a:tcPr>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pic>
        <p:nvPicPr>
          <p:cNvPr id="2051" name="Picture 3"/>
          <p:cNvPicPr>
            <a:picLocks noChangeAspect="1" noChangeArrowheads="1"/>
          </p:cNvPicPr>
          <p:nvPr/>
        </p:nvPicPr>
        <p:blipFill>
          <a:blip r:embed="rId3"/>
          <a:srcRect/>
          <a:stretch>
            <a:fillRect/>
          </a:stretch>
        </p:blipFill>
        <p:spPr bwMode="auto">
          <a:xfrm>
            <a:off x="379268" y="1711301"/>
            <a:ext cx="1923394" cy="2274867"/>
          </a:xfrm>
          <a:prstGeom prst="rect">
            <a:avLst/>
          </a:prstGeom>
          <a:noFill/>
          <a:ln w="9525">
            <a:noFill/>
            <a:miter lim="800000"/>
            <a:headEnd/>
            <a:tailEnd/>
          </a:ln>
          <a:effectLst/>
        </p:spPr>
      </p:pic>
      <p:grpSp>
        <p:nvGrpSpPr>
          <p:cNvPr id="2" name="Group 1"/>
          <p:cNvGrpSpPr/>
          <p:nvPr/>
        </p:nvGrpSpPr>
        <p:grpSpPr>
          <a:xfrm>
            <a:off x="4751852" y="1460723"/>
            <a:ext cx="3058890" cy="2272372"/>
            <a:chOff x="6560820" y="1485900"/>
            <a:chExt cx="3058890" cy="2272372"/>
          </a:xfrm>
        </p:grpSpPr>
        <p:sp>
          <p:nvSpPr>
            <p:cNvPr id="31" name="TextBox 30"/>
            <p:cNvSpPr txBox="1"/>
            <p:nvPr/>
          </p:nvSpPr>
          <p:spPr>
            <a:xfrm>
              <a:off x="7594041" y="2594677"/>
              <a:ext cx="301686" cy="369332"/>
            </a:xfrm>
            <a:prstGeom prst="rect">
              <a:avLst/>
            </a:prstGeom>
            <a:noFill/>
          </p:spPr>
          <p:txBody>
            <a:bodyPr wrap="none" rtlCol="0">
              <a:spAutoFit/>
            </a:bodyPr>
            <a:lstStyle/>
            <a:p>
              <a:r>
                <a:rPr lang="en-US" b="1" smtClean="0">
                  <a:solidFill>
                    <a:schemeClr val="bg1"/>
                  </a:solidFill>
                </a:rPr>
                <a:t>1</a:t>
              </a:r>
              <a:endParaRPr lang="en-US" b="1" dirty="0">
                <a:solidFill>
                  <a:schemeClr val="bg1"/>
                </a:solidFill>
              </a:endParaRPr>
            </a:p>
          </p:txBody>
        </p:sp>
        <p:grpSp>
          <p:nvGrpSpPr>
            <p:cNvPr id="35" name="Group 34"/>
            <p:cNvGrpSpPr/>
            <p:nvPr/>
          </p:nvGrpSpPr>
          <p:grpSpPr>
            <a:xfrm>
              <a:off x="6560820" y="1485900"/>
              <a:ext cx="3058890" cy="2272372"/>
              <a:chOff x="6880860" y="2560320"/>
              <a:chExt cx="3058890" cy="2272372"/>
            </a:xfrm>
          </p:grpSpPr>
          <p:sp>
            <p:nvSpPr>
              <p:cNvPr id="28" name="Rectangle 27"/>
              <p:cNvSpPr/>
              <p:nvPr/>
            </p:nvSpPr>
            <p:spPr>
              <a:xfrm>
                <a:off x="6880860" y="2560320"/>
                <a:ext cx="2183130" cy="1097280"/>
              </a:xfrm>
              <a:prstGeom prst="rect">
                <a:avLst/>
              </a:prstGeom>
              <a:solidFill>
                <a:srgbClr val="0070C0"/>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err="1" smtClean="0">
                    <a:solidFill>
                      <a:schemeClr val="bg1"/>
                    </a:solidFill>
                    <a:latin typeface="Cambria" panose="02040503050406030204" pitchFamily="18" charset="0"/>
                  </a:rPr>
                  <a:t>Adruino</a:t>
                </a:r>
                <a:endParaRPr lang="en-US" sz="3600" b="1" dirty="0" smtClean="0">
                  <a:solidFill>
                    <a:schemeClr val="bg1"/>
                  </a:solidFill>
                  <a:latin typeface="Cambria" panose="02040503050406030204" pitchFamily="18" charset="0"/>
                </a:endParaRPr>
              </a:p>
            </p:txBody>
          </p:sp>
          <p:grpSp>
            <p:nvGrpSpPr>
              <p:cNvPr id="34" name="Group 33"/>
              <p:cNvGrpSpPr/>
              <p:nvPr/>
            </p:nvGrpSpPr>
            <p:grpSpPr>
              <a:xfrm>
                <a:off x="7175524" y="3708596"/>
                <a:ext cx="2764226" cy="1124096"/>
                <a:chOff x="7175524" y="3708596"/>
                <a:chExt cx="2764226" cy="1124096"/>
              </a:xfrm>
            </p:grpSpPr>
            <p:grpSp>
              <p:nvGrpSpPr>
                <p:cNvPr id="10" name="Group 9"/>
                <p:cNvGrpSpPr/>
                <p:nvPr/>
              </p:nvGrpSpPr>
              <p:grpSpPr>
                <a:xfrm>
                  <a:off x="7175524" y="3907781"/>
                  <a:ext cx="2764226" cy="924911"/>
                  <a:chOff x="4834753" y="4855779"/>
                  <a:chExt cx="2764226" cy="924911"/>
                </a:xfrm>
              </p:grpSpPr>
              <p:sp>
                <p:nvSpPr>
                  <p:cNvPr id="11" name="Rectangle 10"/>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FFF"/>
                        </a:solidFill>
                        <a:latin typeface="Cambria" pitchFamily="18" charset="0"/>
                      </a:rPr>
                      <a:t>Out</a:t>
                    </a:r>
                    <a:endParaRPr lang="en-US" b="1" dirty="0">
                      <a:solidFill>
                        <a:srgbClr val="00BFFF"/>
                      </a:solidFill>
                      <a:latin typeface="Cambria" pitchFamily="18" charset="0"/>
                    </a:endParaRPr>
                  </a:p>
                </p:txBody>
              </p:sp>
              <p:grpSp>
                <p:nvGrpSpPr>
                  <p:cNvPr id="12" name="Group 11"/>
                  <p:cNvGrpSpPr/>
                  <p:nvPr/>
                </p:nvGrpSpPr>
                <p:grpSpPr>
                  <a:xfrm>
                    <a:off x="4834753" y="5013432"/>
                    <a:ext cx="2764226" cy="767258"/>
                    <a:chOff x="4834753" y="5013432"/>
                    <a:chExt cx="2764226" cy="767258"/>
                  </a:xfrm>
                </p:grpSpPr>
                <p:grpSp>
                  <p:nvGrpSpPr>
                    <p:cNvPr id="13" name="Group 12"/>
                    <p:cNvGrpSpPr/>
                    <p:nvPr/>
                  </p:nvGrpSpPr>
                  <p:grpSpPr>
                    <a:xfrm>
                      <a:off x="4834753" y="5013432"/>
                      <a:ext cx="2764226" cy="683173"/>
                      <a:chOff x="4834753" y="5013432"/>
                      <a:chExt cx="2764226" cy="683173"/>
                    </a:xfrm>
                  </p:grpSpPr>
                  <p:grpSp>
                    <p:nvGrpSpPr>
                      <p:cNvPr id="15" name="Group 14"/>
                      <p:cNvGrpSpPr/>
                      <p:nvPr/>
                    </p:nvGrpSpPr>
                    <p:grpSpPr>
                      <a:xfrm>
                        <a:off x="5507420" y="5013432"/>
                        <a:ext cx="2091559" cy="683173"/>
                        <a:chOff x="5360276" y="5023943"/>
                        <a:chExt cx="2091559" cy="683173"/>
                      </a:xfrm>
                    </p:grpSpPr>
                    <p:grpSp>
                      <p:nvGrpSpPr>
                        <p:cNvPr id="17" name="Group 16"/>
                        <p:cNvGrpSpPr/>
                        <p:nvPr/>
                      </p:nvGrpSpPr>
                      <p:grpSpPr>
                        <a:xfrm>
                          <a:off x="5360276" y="5129049"/>
                          <a:ext cx="725214" cy="464043"/>
                          <a:chOff x="5360276" y="5139559"/>
                          <a:chExt cx="725214" cy="464043"/>
                        </a:xfrm>
                      </p:grpSpPr>
                      <p:cxnSp>
                        <p:nvCxnSpPr>
                          <p:cNvPr id="22" name="Straight Connector 21"/>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18" name="Group 17"/>
                        <p:cNvGrpSpPr/>
                        <p:nvPr/>
                      </p:nvGrpSpPr>
                      <p:grpSpPr>
                        <a:xfrm>
                          <a:off x="5738649" y="5023943"/>
                          <a:ext cx="1713186" cy="683173"/>
                          <a:chOff x="5959366" y="5023944"/>
                          <a:chExt cx="1713186" cy="683173"/>
                        </a:xfrm>
                      </p:grpSpPr>
                      <p:sp>
                        <p:nvSpPr>
                          <p:cNvPr id="19" name="Rectangle 18"/>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Flowchart: Delay 19"/>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Flowchart: Delay 20"/>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Rectangle 15"/>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latin typeface="Cambria" pitchFamily="18" charset="0"/>
                          </a:rPr>
                          <a:t>Gnd</a:t>
                        </a:r>
                        <a:endParaRPr lang="en-US" b="1" dirty="0">
                          <a:solidFill>
                            <a:schemeClr val="bg1"/>
                          </a:solidFill>
                          <a:latin typeface="Cambria" pitchFamily="18" charset="0"/>
                        </a:endParaRPr>
                      </a:p>
                    </p:txBody>
                  </p:sp>
                </p:grpSp>
                <p:sp>
                  <p:nvSpPr>
                    <p:cNvPr id="14" name="Rectangle 13"/>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0000"/>
                          </a:solidFill>
                          <a:latin typeface="Cambria" pitchFamily="18" charset="0"/>
                        </a:rPr>
                        <a:t>Vcc</a:t>
                      </a:r>
                      <a:endParaRPr lang="en-US" b="1" dirty="0">
                        <a:solidFill>
                          <a:srgbClr val="FF0000"/>
                        </a:solidFill>
                        <a:latin typeface="Cambria" pitchFamily="18" charset="0"/>
                      </a:endParaRPr>
                    </a:p>
                  </p:txBody>
                </p:sp>
              </p:grpSp>
            </p:grpSp>
            <p:cxnSp>
              <p:nvCxnSpPr>
                <p:cNvPr id="33" name="Straight Arrow Connector 32"/>
                <p:cNvCxnSpPr/>
                <p:nvPr/>
              </p:nvCxnSpPr>
              <p:spPr>
                <a:xfrm rot="16200000" flipV="1">
                  <a:off x="7606665" y="3942911"/>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4" name="Group 3"/>
          <p:cNvGrpSpPr/>
          <p:nvPr/>
        </p:nvGrpSpPr>
        <p:grpSpPr>
          <a:xfrm>
            <a:off x="4804681" y="4175757"/>
            <a:ext cx="4757964" cy="2272372"/>
            <a:chOff x="6546306" y="4149478"/>
            <a:chExt cx="4757964" cy="2272372"/>
          </a:xfrm>
        </p:grpSpPr>
        <p:sp>
          <p:nvSpPr>
            <p:cNvPr id="56" name="TextBox 55"/>
            <p:cNvSpPr txBox="1"/>
            <p:nvPr/>
          </p:nvSpPr>
          <p:spPr>
            <a:xfrm>
              <a:off x="7604103" y="5274752"/>
              <a:ext cx="301686" cy="369332"/>
            </a:xfrm>
            <a:prstGeom prst="rect">
              <a:avLst/>
            </a:prstGeom>
            <a:noFill/>
          </p:spPr>
          <p:txBody>
            <a:bodyPr wrap="none" rtlCol="0">
              <a:spAutoFit/>
            </a:bodyPr>
            <a:lstStyle/>
            <a:p>
              <a:r>
                <a:rPr lang="en-US" b="1" smtClean="0">
                  <a:solidFill>
                    <a:schemeClr val="bg1"/>
                  </a:solidFill>
                </a:rPr>
                <a:t>0</a:t>
              </a:r>
              <a:endParaRPr lang="en-US" b="1" dirty="0">
                <a:solidFill>
                  <a:schemeClr val="bg1"/>
                </a:solidFill>
              </a:endParaRPr>
            </a:p>
          </p:txBody>
        </p:sp>
        <p:grpSp>
          <p:nvGrpSpPr>
            <p:cNvPr id="3" name="Group 2"/>
            <p:cNvGrpSpPr/>
            <p:nvPr/>
          </p:nvGrpSpPr>
          <p:grpSpPr>
            <a:xfrm>
              <a:off x="6546306" y="4149478"/>
              <a:ext cx="4757964" cy="2272372"/>
              <a:chOff x="6546306" y="4149478"/>
              <a:chExt cx="4757964" cy="2272372"/>
            </a:xfrm>
          </p:grpSpPr>
          <p:grpSp>
            <p:nvGrpSpPr>
              <p:cNvPr id="36" name="Group 35"/>
              <p:cNvGrpSpPr/>
              <p:nvPr/>
            </p:nvGrpSpPr>
            <p:grpSpPr>
              <a:xfrm>
                <a:off x="6546306" y="4149478"/>
                <a:ext cx="4757964" cy="2272372"/>
                <a:chOff x="6866346" y="2560320"/>
                <a:chExt cx="4757964" cy="2272372"/>
              </a:xfrm>
            </p:grpSpPr>
            <p:sp>
              <p:nvSpPr>
                <p:cNvPr id="37" name="Rectangle 36"/>
                <p:cNvSpPr/>
                <p:nvPr/>
              </p:nvSpPr>
              <p:spPr>
                <a:xfrm>
                  <a:off x="6866346" y="2560320"/>
                  <a:ext cx="2183130" cy="1097280"/>
                </a:xfrm>
                <a:prstGeom prst="rect">
                  <a:avLst/>
                </a:prstGeom>
                <a:solidFill>
                  <a:srgbClr val="0070C0"/>
                </a:solidFill>
                <a:ln>
                  <a:solidFill>
                    <a:srgbClr val="00B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err="1" smtClean="0">
                      <a:solidFill>
                        <a:schemeClr val="bg1"/>
                      </a:solidFill>
                      <a:latin typeface="Cambria" panose="02040503050406030204" pitchFamily="18" charset="0"/>
                    </a:rPr>
                    <a:t>Adruino</a:t>
                  </a:r>
                  <a:endParaRPr lang="en-US" sz="3600" b="1" dirty="0" smtClean="0">
                    <a:solidFill>
                      <a:schemeClr val="bg1"/>
                    </a:solidFill>
                    <a:latin typeface="Cambria" panose="02040503050406030204" pitchFamily="18" charset="0"/>
                  </a:endParaRPr>
                </a:p>
              </p:txBody>
            </p:sp>
            <p:sp>
              <p:nvSpPr>
                <p:cNvPr id="38" name="Rectangle 37"/>
                <p:cNvSpPr/>
                <p:nvPr/>
              </p:nvSpPr>
              <p:spPr>
                <a:xfrm>
                  <a:off x="10709910" y="3909060"/>
                  <a:ext cx="914400" cy="914400"/>
                </a:xfrm>
                <a:prstGeom prst="rect">
                  <a:avLst/>
                </a:prstGeom>
                <a:solidFill>
                  <a:srgbClr val="0070C0"/>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Cambria" panose="02040503050406030204" pitchFamily="18" charset="0"/>
                    </a:rPr>
                    <a:t>Object</a:t>
                  </a:r>
                </a:p>
              </p:txBody>
            </p:sp>
            <p:grpSp>
              <p:nvGrpSpPr>
                <p:cNvPr id="39" name="Group 33"/>
                <p:cNvGrpSpPr/>
                <p:nvPr/>
              </p:nvGrpSpPr>
              <p:grpSpPr>
                <a:xfrm>
                  <a:off x="7175524" y="3694974"/>
                  <a:ext cx="2764226" cy="1137718"/>
                  <a:chOff x="7175524" y="3694974"/>
                  <a:chExt cx="2764226" cy="1137718"/>
                </a:xfrm>
              </p:grpSpPr>
              <p:grpSp>
                <p:nvGrpSpPr>
                  <p:cNvPr id="40" name="Group 9"/>
                  <p:cNvGrpSpPr/>
                  <p:nvPr/>
                </p:nvGrpSpPr>
                <p:grpSpPr>
                  <a:xfrm>
                    <a:off x="7175524" y="3907781"/>
                    <a:ext cx="2764226" cy="924911"/>
                    <a:chOff x="4834753" y="4855779"/>
                    <a:chExt cx="2764226" cy="924911"/>
                  </a:xfrm>
                </p:grpSpPr>
                <p:sp>
                  <p:nvSpPr>
                    <p:cNvPr id="42" name="Rectangle 41"/>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FFF"/>
                          </a:solidFill>
                          <a:latin typeface="Cambria" pitchFamily="18" charset="0"/>
                        </a:rPr>
                        <a:t>Out</a:t>
                      </a:r>
                      <a:endParaRPr lang="en-US" b="1" dirty="0">
                        <a:solidFill>
                          <a:srgbClr val="00BFFF"/>
                        </a:solidFill>
                        <a:latin typeface="Cambria" pitchFamily="18" charset="0"/>
                      </a:endParaRPr>
                    </a:p>
                  </p:txBody>
                </p:sp>
                <p:grpSp>
                  <p:nvGrpSpPr>
                    <p:cNvPr id="43" name="Group 11"/>
                    <p:cNvGrpSpPr/>
                    <p:nvPr/>
                  </p:nvGrpSpPr>
                  <p:grpSpPr>
                    <a:xfrm>
                      <a:off x="4834753" y="5013432"/>
                      <a:ext cx="2764226" cy="767258"/>
                      <a:chOff x="4834753" y="5013432"/>
                      <a:chExt cx="2764226" cy="767258"/>
                    </a:xfrm>
                  </p:grpSpPr>
                  <p:grpSp>
                    <p:nvGrpSpPr>
                      <p:cNvPr id="44" name="Group 12"/>
                      <p:cNvGrpSpPr/>
                      <p:nvPr/>
                    </p:nvGrpSpPr>
                    <p:grpSpPr>
                      <a:xfrm>
                        <a:off x="4834753" y="5013432"/>
                        <a:ext cx="2764226" cy="683173"/>
                        <a:chOff x="4834753" y="5013432"/>
                        <a:chExt cx="2764226" cy="683173"/>
                      </a:xfrm>
                    </p:grpSpPr>
                    <p:grpSp>
                      <p:nvGrpSpPr>
                        <p:cNvPr id="46" name="Group 14"/>
                        <p:cNvGrpSpPr/>
                        <p:nvPr/>
                      </p:nvGrpSpPr>
                      <p:grpSpPr>
                        <a:xfrm>
                          <a:off x="5507420" y="5013432"/>
                          <a:ext cx="2091559" cy="683173"/>
                          <a:chOff x="5360276" y="5023943"/>
                          <a:chExt cx="2091559" cy="683173"/>
                        </a:xfrm>
                      </p:grpSpPr>
                      <p:grpSp>
                        <p:nvGrpSpPr>
                          <p:cNvPr id="48" name="Group 16"/>
                          <p:cNvGrpSpPr/>
                          <p:nvPr/>
                        </p:nvGrpSpPr>
                        <p:grpSpPr>
                          <a:xfrm>
                            <a:off x="5360276" y="5129049"/>
                            <a:ext cx="725214" cy="464043"/>
                            <a:chOff x="5360276" y="5139559"/>
                            <a:chExt cx="725214" cy="464043"/>
                          </a:xfrm>
                        </p:grpSpPr>
                        <p:cxnSp>
                          <p:nvCxnSpPr>
                            <p:cNvPr id="53" name="Straight Connector 52"/>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49" name="Group 17"/>
                          <p:cNvGrpSpPr/>
                          <p:nvPr/>
                        </p:nvGrpSpPr>
                        <p:grpSpPr>
                          <a:xfrm>
                            <a:off x="5738649" y="5023943"/>
                            <a:ext cx="1713186" cy="683173"/>
                            <a:chOff x="5959366" y="5023944"/>
                            <a:chExt cx="1713186" cy="683173"/>
                          </a:xfrm>
                        </p:grpSpPr>
                        <p:sp>
                          <p:nvSpPr>
                            <p:cNvPr id="50" name="Rectangle 49"/>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Flowchart: Delay 50"/>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Flowchart: Delay 51"/>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Rectangle 46"/>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latin typeface="Cambria" pitchFamily="18" charset="0"/>
                            </a:rPr>
                            <a:t>Gnd</a:t>
                          </a:r>
                          <a:endParaRPr lang="en-US" b="1" dirty="0">
                            <a:solidFill>
                              <a:schemeClr val="bg1"/>
                            </a:solidFill>
                            <a:latin typeface="Cambria" pitchFamily="18" charset="0"/>
                          </a:endParaRPr>
                        </a:p>
                      </p:txBody>
                    </p:sp>
                  </p:grpSp>
                  <p:sp>
                    <p:nvSpPr>
                      <p:cNvPr id="45" name="Rectangle 44"/>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0000"/>
                            </a:solidFill>
                            <a:latin typeface="Cambria" pitchFamily="18" charset="0"/>
                          </a:rPr>
                          <a:t>Vcc</a:t>
                        </a:r>
                        <a:endParaRPr lang="en-US" b="1" dirty="0">
                          <a:solidFill>
                            <a:srgbClr val="FF0000"/>
                          </a:solidFill>
                          <a:latin typeface="Cambria" pitchFamily="18" charset="0"/>
                        </a:endParaRPr>
                      </a:p>
                    </p:txBody>
                  </p:sp>
                </p:grpSp>
              </p:grpSp>
              <p:cxnSp>
                <p:nvCxnSpPr>
                  <p:cNvPr id="41" name="Straight Arrow Connector 40"/>
                  <p:cNvCxnSpPr/>
                  <p:nvPr/>
                </p:nvCxnSpPr>
                <p:spPr>
                  <a:xfrm rot="16200000" flipV="1">
                    <a:off x="7606665" y="3929289"/>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8" name="Straight Arrow Connector 57"/>
              <p:cNvCxnSpPr/>
              <p:nvPr/>
            </p:nvCxnSpPr>
            <p:spPr>
              <a:xfrm>
                <a:off x="9806940" y="5966460"/>
                <a:ext cx="422910" cy="102870"/>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cxnSp>
            <p:nvCxnSpPr>
              <p:cNvPr id="60" name="Straight Arrow Connector 59"/>
              <p:cNvCxnSpPr/>
              <p:nvPr/>
            </p:nvCxnSpPr>
            <p:spPr>
              <a:xfrm rot="10800000" flipV="1">
                <a:off x="9749790" y="6160770"/>
                <a:ext cx="480060" cy="114298"/>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grpSp>
      </p:grpSp>
      <p:graphicFrame>
        <p:nvGraphicFramePr>
          <p:cNvPr id="67" name="Table 66"/>
          <p:cNvGraphicFramePr>
            <a:graphicFrameLocks noGrp="1"/>
          </p:cNvGraphicFramePr>
          <p:nvPr>
            <p:extLst>
              <p:ext uri="{D42A27DB-BD31-4B8C-83A1-F6EECF244321}">
                <p14:modId xmlns:p14="http://schemas.microsoft.com/office/powerpoint/2010/main" val="864345241"/>
              </p:ext>
            </p:extLst>
          </p:nvPr>
        </p:nvGraphicFramePr>
        <p:xfrm>
          <a:off x="8154424" y="1217849"/>
          <a:ext cx="3751930" cy="3821798"/>
        </p:xfrm>
        <a:graphic>
          <a:graphicData uri="http://schemas.openxmlformats.org/drawingml/2006/table">
            <a:tbl>
              <a:tblPr firstRow="1" bandRow="1">
                <a:tableStyleId>{2D5ABB26-0587-4C30-8999-92F81FD0307C}</a:tableStyleId>
              </a:tblPr>
              <a:tblGrid>
                <a:gridCol w="2048022"/>
                <a:gridCol w="1703908"/>
              </a:tblGrid>
              <a:tr h="359757">
                <a:tc>
                  <a:txBody>
                    <a:bodyPr/>
                    <a:lstStyle/>
                    <a:p>
                      <a:r>
                        <a:rPr lang="en-US" sz="2000" b="1" dirty="0" smtClean="0">
                          <a:solidFill>
                            <a:srgbClr val="00BFFF"/>
                          </a:solidFill>
                        </a:rPr>
                        <a:t>Name</a:t>
                      </a:r>
                      <a:endParaRPr lang="en-US" sz="2000" b="1" dirty="0">
                        <a:solidFill>
                          <a:srgbClr val="00BFFF"/>
                        </a:solidFill>
                      </a:endParaRPr>
                    </a:p>
                  </a:txBody>
                  <a:tcPr>
                    <a:lnB w="12700" cap="flat" cmpd="sng" algn="ctr">
                      <a:solidFill>
                        <a:srgbClr val="00BFFF"/>
                      </a:solidFill>
                      <a:prstDash val="solid"/>
                      <a:round/>
                      <a:headEnd type="none" w="med" len="med"/>
                      <a:tailEnd type="none" w="med" len="med"/>
                    </a:lnB>
                  </a:tcPr>
                </a:tc>
                <a:tc>
                  <a:txBody>
                    <a:bodyPr/>
                    <a:lstStyle/>
                    <a:p>
                      <a:r>
                        <a:rPr lang="en-US" sz="2000" b="1" smtClean="0">
                          <a:solidFill>
                            <a:srgbClr val="00BFFF"/>
                          </a:solidFill>
                        </a:rPr>
                        <a:t>Gate</a:t>
                      </a:r>
                      <a:endParaRPr lang="en-US" sz="2000" b="1" dirty="0">
                        <a:solidFill>
                          <a:srgbClr val="00BFFF"/>
                        </a:solidFill>
                      </a:endParaRPr>
                    </a:p>
                  </a:txBody>
                  <a:tcPr>
                    <a:lnB w="12700" cap="flat" cmpd="sng" algn="ctr">
                      <a:solidFill>
                        <a:srgbClr val="00BFFF"/>
                      </a:solidFill>
                      <a:prstDash val="solid"/>
                      <a:round/>
                      <a:headEnd type="none" w="med" len="med"/>
                      <a:tailEnd type="none" w="med" len="med"/>
                    </a:lnB>
                  </a:tcPr>
                </a:tc>
              </a:tr>
              <a:tr h="350096">
                <a:tc>
                  <a:txBody>
                    <a:bodyPr/>
                    <a:lstStyle/>
                    <a:p>
                      <a:r>
                        <a:rPr lang="en-US" dirty="0" err="1" smtClean="0">
                          <a:solidFill>
                            <a:schemeClr val="bg1"/>
                          </a:solidFill>
                        </a:rPr>
                        <a:t>IP_Gate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mtClean="0">
                          <a:solidFill>
                            <a:schemeClr val="bg1"/>
                          </a:solidFill>
                        </a:rPr>
                        <a:t>48 (Arduino</a:t>
                      </a:r>
                      <a:r>
                        <a:rPr lang="en-US" baseline="0" smtClean="0">
                          <a:solidFill>
                            <a:schemeClr val="bg1"/>
                          </a:solidFill>
                        </a:rPr>
                        <a:t> 1)</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smtClean="0">
                          <a:solidFill>
                            <a:schemeClr val="bg1"/>
                          </a:solidFill>
                        </a:rPr>
                        <a:t>IP_TCS230</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46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IP_Red</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40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IP_Green</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38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IP_Blue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36(Arduino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IP_Purple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34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IP_Pink</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32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IP_Check</a:t>
                      </a:r>
                      <a:endParaRPr lang="en-US" dirty="0">
                        <a:solidFill>
                          <a:schemeClr val="bg1"/>
                        </a:solidFill>
                      </a:endParaRPr>
                    </a:p>
                  </a:txBody>
                  <a:tcPr>
                    <a:lnT w="12700" cap="flat" cmpd="sng" algn="ctr">
                      <a:solidFill>
                        <a:srgbClr val="00BFFF"/>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10 (Arduino</a:t>
                      </a:r>
                      <a:r>
                        <a:rPr lang="en-US" baseline="0" smtClean="0">
                          <a:solidFill>
                            <a:schemeClr val="bg1"/>
                          </a:solidFill>
                        </a:rPr>
                        <a:t> 2)</a:t>
                      </a:r>
                      <a:endParaRPr lang="en-US" smtClean="0">
                        <a:solidFill>
                          <a:schemeClr val="bg1"/>
                        </a:solidFill>
                      </a:endParaRPr>
                    </a:p>
                  </a:txBody>
                  <a:tcPr>
                    <a:lnT w="12700" cap="flat" cmpd="sng" algn="ctr">
                      <a:solidFill>
                        <a:srgbClr val="00BFFF"/>
                      </a:solidFill>
                      <a:prstDash val="solid"/>
                      <a:round/>
                      <a:headEnd type="none" w="med" len="med"/>
                      <a:tailEnd type="none" w="med" len="med"/>
                    </a:lnT>
                  </a:tcPr>
                </a:tc>
              </a:tr>
            </a:tbl>
          </a:graphicData>
        </a:graphic>
      </p:graphicFrame>
      <p:sp>
        <p:nvSpPr>
          <p:cNvPr id="57" name="Rectangle 56"/>
          <p:cNvSpPr/>
          <p:nvPr/>
        </p:nvSpPr>
        <p:spPr>
          <a:xfrm>
            <a:off x="160420" y="955222"/>
            <a:ext cx="221376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IR Sensor</a:t>
            </a:r>
            <a:endParaRPr lang="en-US" sz="3600" b="1">
              <a:solidFill>
                <a:schemeClr val="bg1"/>
              </a:solidFill>
              <a:latin typeface="Cambria" panose="02040503050406030204" pitchFamily="18" charset="0"/>
            </a:endParaRPr>
          </a:p>
        </p:txBody>
      </p:sp>
    </p:spTree>
    <p:extLst>
      <p:ext uri="{BB962C8B-B14F-4D97-AF65-F5344CB8AC3E}">
        <p14:creationId xmlns:p14="http://schemas.microsoft.com/office/powerpoint/2010/main" val="3791552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18</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3" name="Rectangle 2"/>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flipH="1">
            <a:off x="8883721" y="2034798"/>
            <a:ext cx="2731896" cy="2731896"/>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3561"/>
          <a:stretch/>
        </p:blipFill>
        <p:spPr>
          <a:xfrm>
            <a:off x="4850296" y="1954554"/>
            <a:ext cx="3601554" cy="4584358"/>
          </a:xfrm>
          <a:prstGeom prst="rect">
            <a:avLst/>
          </a:prstGeom>
        </p:spPr>
      </p:pic>
      <p:sp>
        <p:nvSpPr>
          <p:cNvPr id="10" name="Rectangle 9"/>
          <p:cNvSpPr/>
          <p:nvPr/>
        </p:nvSpPr>
        <p:spPr>
          <a:xfrm>
            <a:off x="160421" y="955222"/>
            <a:ext cx="316029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Conveyor belt</a:t>
            </a:r>
            <a:endParaRPr lang="en-US" sz="3600" b="1">
              <a:solidFill>
                <a:schemeClr val="bg1"/>
              </a:solidFill>
              <a:latin typeface="Cambria" panose="02040503050406030204" pitchFamily="18" charset="0"/>
            </a:endParaRPr>
          </a:p>
        </p:txBody>
      </p:sp>
      <p:cxnSp>
        <p:nvCxnSpPr>
          <p:cNvPr id="4" name="Straight Connector 3"/>
          <p:cNvCxnSpPr/>
          <p:nvPr/>
        </p:nvCxnSpPr>
        <p:spPr>
          <a:xfrm flipV="1">
            <a:off x="5737806" y="1600205"/>
            <a:ext cx="0" cy="1397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5714221" y="1625605"/>
            <a:ext cx="3593518"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9293225" y="1625605"/>
            <a:ext cx="1" cy="11144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121935" y="1842083"/>
            <a:ext cx="0" cy="11545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115191" y="1873256"/>
            <a:ext cx="28610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947185" y="1873256"/>
            <a:ext cx="0" cy="15230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28" y="1954554"/>
            <a:ext cx="2551709" cy="4401796"/>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solidFill>
                  <a:schemeClr val="bg1"/>
                </a:solidFill>
                <a:latin typeface="Cambria" panose="02040503050406030204" pitchFamily="18" charset="0"/>
              </a:rPr>
              <a:t>Arduino</a:t>
            </a:r>
            <a:r>
              <a:rPr lang="en-US" sz="3600" b="1" dirty="0" smtClean="0">
                <a:solidFill>
                  <a:schemeClr val="bg1"/>
                </a:solidFill>
                <a:latin typeface="Cambria" panose="02040503050406030204" pitchFamily="18" charset="0"/>
              </a:rPr>
              <a:t> Mega</a:t>
            </a:r>
          </a:p>
          <a:p>
            <a:pPr algn="ctr"/>
            <a:endParaRPr lang="en-US" sz="3600" b="1" dirty="0">
              <a:solidFill>
                <a:schemeClr val="bg1"/>
              </a:solidFill>
              <a:latin typeface="Cambria" panose="02040503050406030204" pitchFamily="18" charset="0"/>
            </a:endParaRPr>
          </a:p>
          <a:p>
            <a:pPr algn="ctr"/>
            <a:endParaRPr lang="en-US" sz="3600" b="1" dirty="0" smtClean="0">
              <a:solidFill>
                <a:schemeClr val="bg1"/>
              </a:solidFill>
              <a:latin typeface="Cambria" panose="02040503050406030204" pitchFamily="18" charset="0"/>
            </a:endParaRPr>
          </a:p>
          <a:p>
            <a:pPr algn="ctr"/>
            <a:endParaRPr lang="vi-VN" sz="3600" b="1" dirty="0" smtClean="0">
              <a:solidFill>
                <a:schemeClr val="bg1"/>
              </a:solidFill>
              <a:latin typeface="Cambria" panose="02040503050406030204" pitchFamily="18" charset="0"/>
            </a:endParaRPr>
          </a:p>
        </p:txBody>
      </p:sp>
      <p:grpSp>
        <p:nvGrpSpPr>
          <p:cNvPr id="47" name="Group 46"/>
          <p:cNvGrpSpPr/>
          <p:nvPr/>
        </p:nvGrpSpPr>
        <p:grpSpPr>
          <a:xfrm>
            <a:off x="3871019" y="2575380"/>
            <a:ext cx="1151555" cy="1015166"/>
            <a:chOff x="3871019" y="2575380"/>
            <a:chExt cx="1151555" cy="1015166"/>
          </a:xfrm>
        </p:grpSpPr>
        <p:cxnSp>
          <p:nvCxnSpPr>
            <p:cNvPr id="33" name="Straight Connector 32"/>
            <p:cNvCxnSpPr/>
            <p:nvPr/>
          </p:nvCxnSpPr>
          <p:spPr>
            <a:xfrm flipH="1">
              <a:off x="4147930" y="3551583"/>
              <a:ext cx="8746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70776" y="2999009"/>
              <a:ext cx="3658" cy="591537"/>
            </a:xfrm>
            <a:prstGeom prst="line">
              <a:avLst/>
            </a:prstGeom>
            <a:ln w="762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71019" y="2575380"/>
              <a:ext cx="665567" cy="369332"/>
            </a:xfrm>
            <a:prstGeom prst="rect">
              <a:avLst/>
            </a:prstGeom>
            <a:noFill/>
            <a:ln>
              <a:noFill/>
            </a:ln>
          </p:spPr>
          <p:txBody>
            <a:bodyPr wrap="none" rtlCol="0">
              <a:spAutoFit/>
            </a:bodyPr>
            <a:lstStyle/>
            <a:p>
              <a:r>
                <a:rPr lang="en-US" dirty="0" smtClean="0">
                  <a:solidFill>
                    <a:srgbClr val="FF0000"/>
                  </a:solidFill>
                </a:rPr>
                <a:t>+12V</a:t>
              </a:r>
              <a:endParaRPr lang="vi-VN" dirty="0">
                <a:solidFill>
                  <a:srgbClr val="FF0000"/>
                </a:solidFill>
              </a:endParaRPr>
            </a:p>
          </p:txBody>
        </p:sp>
      </p:grpSp>
      <p:grpSp>
        <p:nvGrpSpPr>
          <p:cNvPr id="46" name="Group 45"/>
          <p:cNvGrpSpPr/>
          <p:nvPr/>
        </p:nvGrpSpPr>
        <p:grpSpPr>
          <a:xfrm>
            <a:off x="4019704" y="3894081"/>
            <a:ext cx="1002870" cy="472892"/>
            <a:chOff x="4019704" y="3894081"/>
            <a:chExt cx="1002870" cy="472892"/>
          </a:xfrm>
        </p:grpSpPr>
        <p:cxnSp>
          <p:nvCxnSpPr>
            <p:cNvPr id="40" name="Straight Connector 39"/>
            <p:cNvCxnSpPr/>
            <p:nvPr/>
          </p:nvCxnSpPr>
          <p:spPr>
            <a:xfrm flipH="1">
              <a:off x="4147930" y="3902766"/>
              <a:ext cx="87464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4017838" y="4062688"/>
              <a:ext cx="33721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H="1">
              <a:off x="4019704" y="4215088"/>
              <a:ext cx="33721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H="1">
              <a:off x="4071288" y="4287976"/>
              <a:ext cx="23032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H="1">
              <a:off x="4123309" y="4366973"/>
              <a:ext cx="13001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2279171" y="4347612"/>
            <a:ext cx="2849420" cy="400110"/>
            <a:chOff x="2279171" y="4347612"/>
            <a:chExt cx="2849420" cy="400110"/>
          </a:xfrm>
        </p:grpSpPr>
        <p:cxnSp>
          <p:nvCxnSpPr>
            <p:cNvPr id="31" name="Straight Connector 30"/>
            <p:cNvCxnSpPr/>
            <p:nvPr/>
          </p:nvCxnSpPr>
          <p:spPr>
            <a:xfrm flipH="1">
              <a:off x="2760985" y="4539716"/>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2279171" y="4347896"/>
              <a:ext cx="690306" cy="338554"/>
            </a:xfrm>
            <a:prstGeom prst="rect">
              <a:avLst/>
            </a:prstGeom>
            <a:noFill/>
          </p:spPr>
          <p:txBody>
            <a:bodyPr wrap="square" rtlCol="0">
              <a:spAutoFit/>
            </a:bodyPr>
            <a:lstStyle/>
            <a:p>
              <a:r>
                <a:rPr lang="en-US" sz="1600" dirty="0" smtClean="0">
                  <a:solidFill>
                    <a:srgbClr val="F5B20B"/>
                  </a:solidFill>
                </a:rPr>
                <a:t>~ 13</a:t>
              </a:r>
              <a:endParaRPr lang="vi-VN" sz="1600" dirty="0">
                <a:solidFill>
                  <a:srgbClr val="F5B20B"/>
                </a:solidFill>
              </a:endParaRPr>
            </a:p>
          </p:txBody>
        </p:sp>
        <p:sp>
          <p:nvSpPr>
            <p:cNvPr id="51" name="TextBox 50"/>
            <p:cNvSpPr txBox="1"/>
            <p:nvPr/>
          </p:nvSpPr>
          <p:spPr>
            <a:xfrm>
              <a:off x="3327685" y="4347612"/>
              <a:ext cx="633507" cy="400110"/>
            </a:xfrm>
            <a:prstGeom prst="rect">
              <a:avLst/>
            </a:prstGeom>
            <a:noFill/>
          </p:spPr>
          <p:txBody>
            <a:bodyPr wrap="none" rtlCol="0">
              <a:spAutoFit/>
            </a:bodyPr>
            <a:lstStyle/>
            <a:p>
              <a:r>
                <a:rPr lang="en-US" sz="2000" b="1" dirty="0" smtClean="0">
                  <a:solidFill>
                    <a:schemeClr val="bg1"/>
                  </a:solidFill>
                </a:rPr>
                <a:t>ENA</a:t>
              </a:r>
              <a:endParaRPr lang="vi-VN" sz="2000" b="1" dirty="0">
                <a:solidFill>
                  <a:schemeClr val="bg1"/>
                </a:solidFill>
              </a:endParaRPr>
            </a:p>
          </p:txBody>
        </p:sp>
      </p:grpSp>
      <p:grpSp>
        <p:nvGrpSpPr>
          <p:cNvPr id="57" name="Group 56"/>
          <p:cNvGrpSpPr/>
          <p:nvPr/>
        </p:nvGrpSpPr>
        <p:grpSpPr>
          <a:xfrm>
            <a:off x="2418319" y="4553304"/>
            <a:ext cx="2723524" cy="406528"/>
            <a:chOff x="2418319" y="4553304"/>
            <a:chExt cx="2723524" cy="406528"/>
          </a:xfrm>
        </p:grpSpPr>
        <p:cxnSp>
          <p:nvCxnSpPr>
            <p:cNvPr id="30" name="Straight Connector 29"/>
            <p:cNvCxnSpPr/>
            <p:nvPr/>
          </p:nvCxnSpPr>
          <p:spPr>
            <a:xfrm flipH="1">
              <a:off x="2774237" y="4751751"/>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9" name="TextBox 48"/>
            <p:cNvSpPr txBox="1"/>
            <p:nvPr/>
          </p:nvSpPr>
          <p:spPr>
            <a:xfrm>
              <a:off x="2418319" y="4553304"/>
              <a:ext cx="475186" cy="338554"/>
            </a:xfrm>
            <a:prstGeom prst="rect">
              <a:avLst/>
            </a:prstGeom>
            <a:noFill/>
          </p:spPr>
          <p:txBody>
            <a:bodyPr wrap="square" rtlCol="0">
              <a:spAutoFit/>
            </a:bodyPr>
            <a:lstStyle/>
            <a:p>
              <a:r>
                <a:rPr lang="en-US" sz="1600" dirty="0" smtClean="0">
                  <a:solidFill>
                    <a:srgbClr val="F5B20B"/>
                  </a:solidFill>
                </a:rPr>
                <a:t>12</a:t>
              </a:r>
              <a:endParaRPr lang="vi-VN" sz="1600" dirty="0">
                <a:solidFill>
                  <a:srgbClr val="F5B20B"/>
                </a:solidFill>
              </a:endParaRPr>
            </a:p>
          </p:txBody>
        </p:sp>
        <p:sp>
          <p:nvSpPr>
            <p:cNvPr id="52" name="TextBox 51"/>
            <p:cNvSpPr txBox="1"/>
            <p:nvPr/>
          </p:nvSpPr>
          <p:spPr>
            <a:xfrm>
              <a:off x="3357883" y="4559722"/>
              <a:ext cx="551754" cy="400110"/>
            </a:xfrm>
            <a:prstGeom prst="rect">
              <a:avLst/>
            </a:prstGeom>
            <a:noFill/>
          </p:spPr>
          <p:txBody>
            <a:bodyPr wrap="none" rtlCol="0">
              <a:spAutoFit/>
            </a:bodyPr>
            <a:lstStyle/>
            <a:p>
              <a:r>
                <a:rPr lang="en-US" sz="2000" b="1" dirty="0" smtClean="0">
                  <a:solidFill>
                    <a:schemeClr val="bg1"/>
                  </a:solidFill>
                </a:rPr>
                <a:t>IN1</a:t>
              </a:r>
              <a:endParaRPr lang="vi-VN" sz="2000" b="1" dirty="0">
                <a:solidFill>
                  <a:schemeClr val="bg1"/>
                </a:solidFill>
              </a:endParaRPr>
            </a:p>
          </p:txBody>
        </p:sp>
      </p:grpSp>
      <p:grpSp>
        <p:nvGrpSpPr>
          <p:cNvPr id="58" name="Group 57"/>
          <p:cNvGrpSpPr/>
          <p:nvPr/>
        </p:nvGrpSpPr>
        <p:grpSpPr>
          <a:xfrm>
            <a:off x="2424947" y="4740305"/>
            <a:ext cx="2716896" cy="400110"/>
            <a:chOff x="2424947" y="4740305"/>
            <a:chExt cx="2716896" cy="400110"/>
          </a:xfrm>
        </p:grpSpPr>
        <p:cxnSp>
          <p:nvCxnSpPr>
            <p:cNvPr id="29" name="Straight Connector 28"/>
            <p:cNvCxnSpPr/>
            <p:nvPr/>
          </p:nvCxnSpPr>
          <p:spPr>
            <a:xfrm flipH="1">
              <a:off x="2774237" y="4943907"/>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50" name="TextBox 49"/>
            <p:cNvSpPr txBox="1"/>
            <p:nvPr/>
          </p:nvSpPr>
          <p:spPr>
            <a:xfrm>
              <a:off x="2424947" y="4745460"/>
              <a:ext cx="475186" cy="338554"/>
            </a:xfrm>
            <a:prstGeom prst="rect">
              <a:avLst/>
            </a:prstGeom>
            <a:noFill/>
          </p:spPr>
          <p:txBody>
            <a:bodyPr wrap="square" rtlCol="0">
              <a:spAutoFit/>
            </a:bodyPr>
            <a:lstStyle/>
            <a:p>
              <a:r>
                <a:rPr lang="en-US" sz="1600" dirty="0" smtClean="0">
                  <a:solidFill>
                    <a:srgbClr val="F5B20B"/>
                  </a:solidFill>
                </a:rPr>
                <a:t>11</a:t>
              </a:r>
              <a:endParaRPr lang="vi-VN" sz="1600" dirty="0">
                <a:solidFill>
                  <a:srgbClr val="F5B20B"/>
                </a:solidFill>
              </a:endParaRPr>
            </a:p>
          </p:txBody>
        </p:sp>
        <p:sp>
          <p:nvSpPr>
            <p:cNvPr id="53" name="TextBox 52"/>
            <p:cNvSpPr txBox="1"/>
            <p:nvPr/>
          </p:nvSpPr>
          <p:spPr>
            <a:xfrm>
              <a:off x="3357882" y="4740305"/>
              <a:ext cx="551754" cy="400110"/>
            </a:xfrm>
            <a:prstGeom prst="rect">
              <a:avLst/>
            </a:prstGeom>
            <a:noFill/>
          </p:spPr>
          <p:txBody>
            <a:bodyPr wrap="none" rtlCol="0">
              <a:spAutoFit/>
            </a:bodyPr>
            <a:lstStyle/>
            <a:p>
              <a:r>
                <a:rPr lang="en-US" sz="2000" b="1" dirty="0" smtClean="0">
                  <a:solidFill>
                    <a:schemeClr val="bg1"/>
                  </a:solidFill>
                </a:rPr>
                <a:t>IN2</a:t>
              </a:r>
              <a:endParaRPr lang="vi-VN" sz="2000" b="1" dirty="0">
                <a:solidFill>
                  <a:schemeClr val="bg1"/>
                </a:solidFill>
              </a:endParaRPr>
            </a:p>
          </p:txBody>
        </p:sp>
      </p:grpSp>
      <p:sp>
        <p:nvSpPr>
          <p:cNvPr id="2" name="TextBox 1"/>
          <p:cNvSpPr txBox="1"/>
          <p:nvPr/>
        </p:nvSpPr>
        <p:spPr>
          <a:xfrm>
            <a:off x="384708" y="4328887"/>
            <a:ext cx="2062168" cy="369332"/>
          </a:xfrm>
          <a:prstGeom prst="rect">
            <a:avLst/>
          </a:prstGeom>
          <a:noFill/>
        </p:spPr>
        <p:txBody>
          <a:bodyPr wrap="none" rtlCol="0">
            <a:spAutoFit/>
          </a:bodyPr>
          <a:lstStyle/>
          <a:p>
            <a:r>
              <a:rPr lang="vi-VN" dirty="0" smtClean="0">
                <a:solidFill>
                  <a:schemeClr val="bg1"/>
                </a:solidFill>
                <a:latin typeface="+mj-lt"/>
              </a:rPr>
              <a:t>an</a:t>
            </a:r>
            <a:r>
              <a:rPr lang="en-US" dirty="0" err="1" smtClean="0">
                <a:solidFill>
                  <a:schemeClr val="bg1"/>
                </a:solidFill>
                <a:latin typeface="+mj-lt"/>
              </a:rPr>
              <a:t>alogWrite</a:t>
            </a:r>
            <a:r>
              <a:rPr lang="en-US" dirty="0" smtClean="0">
                <a:solidFill>
                  <a:schemeClr val="bg1"/>
                </a:solidFill>
                <a:latin typeface="+mj-lt"/>
              </a:rPr>
              <a:t>(speed)</a:t>
            </a:r>
            <a:endParaRPr lang="vi-VN" dirty="0">
              <a:solidFill>
                <a:schemeClr val="bg1"/>
              </a:solidFill>
              <a:latin typeface="+mj-lt"/>
            </a:endParaRPr>
          </a:p>
        </p:txBody>
      </p:sp>
      <p:sp>
        <p:nvSpPr>
          <p:cNvPr id="11" name="TextBox 10"/>
          <p:cNvSpPr txBox="1"/>
          <p:nvPr/>
        </p:nvSpPr>
        <p:spPr>
          <a:xfrm>
            <a:off x="2238958" y="4520793"/>
            <a:ext cx="301686" cy="369332"/>
          </a:xfrm>
          <a:prstGeom prst="rect">
            <a:avLst/>
          </a:prstGeom>
          <a:noFill/>
        </p:spPr>
        <p:txBody>
          <a:bodyPr wrap="none" rtlCol="0">
            <a:spAutoFit/>
          </a:bodyPr>
          <a:lstStyle/>
          <a:p>
            <a:r>
              <a:rPr lang="en-US" dirty="0" smtClean="0">
                <a:solidFill>
                  <a:schemeClr val="bg1"/>
                </a:solidFill>
              </a:rPr>
              <a:t>0</a:t>
            </a:r>
            <a:endParaRPr lang="vi-VN" dirty="0">
              <a:solidFill>
                <a:schemeClr val="bg1"/>
              </a:solidFill>
            </a:endParaRPr>
          </a:p>
        </p:txBody>
      </p:sp>
      <p:sp>
        <p:nvSpPr>
          <p:cNvPr id="59" name="TextBox 58"/>
          <p:cNvSpPr txBox="1"/>
          <p:nvPr/>
        </p:nvSpPr>
        <p:spPr>
          <a:xfrm>
            <a:off x="2238958" y="4705782"/>
            <a:ext cx="301686" cy="369332"/>
          </a:xfrm>
          <a:prstGeom prst="rect">
            <a:avLst/>
          </a:prstGeom>
          <a:noFill/>
        </p:spPr>
        <p:txBody>
          <a:bodyPr wrap="none" rtlCol="0">
            <a:spAutoFit/>
          </a:bodyPr>
          <a:lstStyle/>
          <a:p>
            <a:r>
              <a:rPr lang="en-US" dirty="0" smtClean="0">
                <a:solidFill>
                  <a:schemeClr val="bg1"/>
                </a:solidFill>
              </a:rPr>
              <a:t>1</a:t>
            </a:r>
            <a:endParaRPr lang="vi-VN" dirty="0">
              <a:solidFill>
                <a:schemeClr val="bg1"/>
              </a:solidFill>
            </a:endParaRPr>
          </a:p>
        </p:txBody>
      </p:sp>
      <p:sp>
        <p:nvSpPr>
          <p:cNvPr id="60" name="TextBox 59"/>
          <p:cNvSpPr txBox="1"/>
          <p:nvPr/>
        </p:nvSpPr>
        <p:spPr>
          <a:xfrm>
            <a:off x="2238882" y="4517012"/>
            <a:ext cx="301686" cy="369332"/>
          </a:xfrm>
          <a:prstGeom prst="rect">
            <a:avLst/>
          </a:prstGeom>
          <a:noFill/>
        </p:spPr>
        <p:txBody>
          <a:bodyPr wrap="none" rtlCol="0">
            <a:spAutoFit/>
          </a:bodyPr>
          <a:lstStyle/>
          <a:p>
            <a:r>
              <a:rPr lang="en-US" dirty="0" smtClean="0">
                <a:solidFill>
                  <a:schemeClr val="bg1"/>
                </a:solidFill>
              </a:rPr>
              <a:t>1</a:t>
            </a:r>
            <a:endParaRPr lang="vi-VN" dirty="0">
              <a:solidFill>
                <a:schemeClr val="bg1"/>
              </a:solidFill>
            </a:endParaRPr>
          </a:p>
        </p:txBody>
      </p:sp>
      <p:sp>
        <p:nvSpPr>
          <p:cNvPr id="61" name="TextBox 60"/>
          <p:cNvSpPr txBox="1"/>
          <p:nvPr/>
        </p:nvSpPr>
        <p:spPr>
          <a:xfrm>
            <a:off x="2238882" y="4702001"/>
            <a:ext cx="301686" cy="369332"/>
          </a:xfrm>
          <a:prstGeom prst="rect">
            <a:avLst/>
          </a:prstGeom>
          <a:noFill/>
        </p:spPr>
        <p:txBody>
          <a:bodyPr wrap="none" rtlCol="0">
            <a:spAutoFit/>
          </a:bodyPr>
          <a:lstStyle/>
          <a:p>
            <a:r>
              <a:rPr lang="en-US" dirty="0" smtClean="0">
                <a:solidFill>
                  <a:schemeClr val="bg1"/>
                </a:solidFill>
              </a:rPr>
              <a:t>0</a:t>
            </a:r>
            <a:endParaRPr lang="vi-VN" dirty="0">
              <a:solidFill>
                <a:schemeClr val="bg1"/>
              </a:solidFill>
            </a:endParaRPr>
          </a:p>
        </p:txBody>
      </p:sp>
      <p:pic>
        <p:nvPicPr>
          <p:cNvPr id="1028" name="Picture 4" descr="http://www.clker.com/cliparts/5/t/n/f/d/T/white-gear-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0400" y="5084014"/>
            <a:ext cx="1554738" cy="1496192"/>
          </a:xfrm>
          <a:prstGeom prst="rect">
            <a:avLst/>
          </a:prstGeom>
          <a:noFill/>
          <a:extLst>
            <a:ext uri="{909E8E84-426E-40DD-AFC4-6F175D3DCCD1}">
              <a14:hiddenFill xmlns:a14="http://schemas.microsoft.com/office/drawing/2010/main">
                <a:solidFill>
                  <a:srgbClr val="FFFFFF"/>
                </a:solidFill>
              </a14:hiddenFill>
            </a:ext>
          </a:extLst>
        </p:spPr>
      </p:pic>
      <p:sp>
        <p:nvSpPr>
          <p:cNvPr id="12" name="Curved Left Arrow 11"/>
          <p:cNvSpPr/>
          <p:nvPr/>
        </p:nvSpPr>
        <p:spPr>
          <a:xfrm>
            <a:off x="11037473" y="5169542"/>
            <a:ext cx="632653" cy="1405909"/>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latin typeface="Times New Roman" panose="02020603050405020304" pitchFamily="18" charset="0"/>
              <a:cs typeface="Times New Roman" panose="02020603050405020304" pitchFamily="18" charset="0"/>
            </a:endParaRPr>
          </a:p>
        </p:txBody>
      </p:sp>
      <p:sp>
        <p:nvSpPr>
          <p:cNvPr id="54" name="Curved Left Arrow 53"/>
          <p:cNvSpPr/>
          <p:nvPr/>
        </p:nvSpPr>
        <p:spPr>
          <a:xfrm flipH="1">
            <a:off x="8859009" y="5201287"/>
            <a:ext cx="632653" cy="1405909"/>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up)">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par>
                                <p:cTn id="71" presetID="8" presetClass="emph" presetSubtype="0" fill="hold" nodeType="withEffect">
                                  <p:stCondLst>
                                    <p:cond delay="0"/>
                                  </p:stCondLst>
                                  <p:childTnLst>
                                    <p:animRot by="21600000">
                                      <p:cBhvr>
                                        <p:cTn id="72" dur="2000" fill="hold"/>
                                        <p:tgtEl>
                                          <p:spTgt spid="1028"/>
                                        </p:tgtEl>
                                        <p:attrNameLst>
                                          <p:attrName>r</p:attrName>
                                        </p:attrNameLst>
                                      </p:cBhvr>
                                    </p:animRo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7" presetClass="emph" presetSubtype="2" fill="hold" nodeType="withEffect">
                                  <p:stCondLst>
                                    <p:cond delay="0"/>
                                  </p:stCondLst>
                                  <p:childTnLst>
                                    <p:animClr clrSpc="rgb" dir="cw">
                                      <p:cBhvr>
                                        <p:cTn id="76" dur="2000" fill="hold"/>
                                        <p:tgtEl>
                                          <p:spTgt spid="4"/>
                                        </p:tgtEl>
                                        <p:attrNameLst>
                                          <p:attrName>stroke.color</p:attrName>
                                        </p:attrNameLst>
                                      </p:cBhvr>
                                      <p:to>
                                        <a:srgbClr val="0070C0"/>
                                      </p:to>
                                    </p:animClr>
                                    <p:set>
                                      <p:cBhvr>
                                        <p:cTn id="77" dur="2000" fill="hold"/>
                                        <p:tgtEl>
                                          <p:spTgt spid="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2000" fill="hold"/>
                                        <p:tgtEl>
                                          <p:spTgt spid="13"/>
                                        </p:tgtEl>
                                        <p:attrNameLst>
                                          <p:attrName>stroke.color</p:attrName>
                                        </p:attrNameLst>
                                      </p:cBhvr>
                                      <p:to>
                                        <a:schemeClr val="hlink"/>
                                      </p:to>
                                    </p:animClr>
                                    <p:set>
                                      <p:cBhvr>
                                        <p:cTn id="80" dur="2000" fill="hold"/>
                                        <p:tgtEl>
                                          <p:spTgt spid="13"/>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2000" fill="hold"/>
                                        <p:tgtEl>
                                          <p:spTgt spid="15"/>
                                        </p:tgtEl>
                                        <p:attrNameLst>
                                          <p:attrName>stroke.color</p:attrName>
                                        </p:attrNameLst>
                                      </p:cBhvr>
                                      <p:to>
                                        <a:srgbClr val="0070C0"/>
                                      </p:to>
                                    </p:animClr>
                                    <p:set>
                                      <p:cBhvr>
                                        <p:cTn id="83" dur="2000" fill="hold"/>
                                        <p:tgtEl>
                                          <p:spTgt spid="15"/>
                                        </p:tgtEl>
                                        <p:attrNameLst>
                                          <p:attrName>stroke.on</p:attrName>
                                        </p:attrNameLst>
                                      </p:cBhvr>
                                      <p:to>
                                        <p:strVal val="true"/>
                                      </p:to>
                                    </p:set>
                                  </p:childTnLst>
                                </p:cTn>
                              </p:par>
                              <p:par>
                                <p:cTn id="84" presetID="1"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1"/>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59"/>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par>
                                <p:cTn id="96" presetID="7" presetClass="emph" presetSubtype="2" fill="hold" nodeType="withEffect">
                                  <p:stCondLst>
                                    <p:cond delay="0"/>
                                  </p:stCondLst>
                                  <p:childTnLst>
                                    <p:animClr clrSpc="rgb" dir="cw">
                                      <p:cBhvr>
                                        <p:cTn id="97" dur="2000" fill="hold"/>
                                        <p:tgtEl>
                                          <p:spTgt spid="4"/>
                                        </p:tgtEl>
                                        <p:attrNameLst>
                                          <p:attrName>stroke.color</p:attrName>
                                        </p:attrNameLst>
                                      </p:cBhvr>
                                      <p:to>
                                        <a:srgbClr val="FF0000"/>
                                      </p:to>
                                    </p:animClr>
                                    <p:set>
                                      <p:cBhvr>
                                        <p:cTn id="98" dur="2000" fill="hold"/>
                                        <p:tgtEl>
                                          <p:spTgt spid="4"/>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2000" fill="hold"/>
                                        <p:tgtEl>
                                          <p:spTgt spid="13"/>
                                        </p:tgtEl>
                                        <p:attrNameLst>
                                          <p:attrName>stroke.color</p:attrName>
                                        </p:attrNameLst>
                                      </p:cBhvr>
                                      <p:to>
                                        <a:srgbClr val="FF0000"/>
                                      </p:to>
                                    </p:animClr>
                                    <p:set>
                                      <p:cBhvr>
                                        <p:cTn id="101" dur="2000" fill="hold"/>
                                        <p:tgtEl>
                                          <p:spTgt spid="13"/>
                                        </p:tgtEl>
                                        <p:attrNameLst>
                                          <p:attrName>stroke.on</p:attrName>
                                        </p:attrNameLst>
                                      </p:cBhvr>
                                      <p:to>
                                        <p:strVal val="true"/>
                                      </p:to>
                                    </p:set>
                                  </p:childTnLst>
                                </p:cTn>
                              </p:par>
                              <p:par>
                                <p:cTn id="102" presetID="7" presetClass="emph" presetSubtype="2" fill="hold" nodeType="withEffect">
                                  <p:stCondLst>
                                    <p:cond delay="0"/>
                                  </p:stCondLst>
                                  <p:childTnLst>
                                    <p:animClr clrSpc="rgb" dir="cw">
                                      <p:cBhvr>
                                        <p:cTn id="103" dur="2000" fill="hold"/>
                                        <p:tgtEl>
                                          <p:spTgt spid="15"/>
                                        </p:tgtEl>
                                        <p:attrNameLst>
                                          <p:attrName>stroke.color</p:attrName>
                                        </p:attrNameLst>
                                      </p:cBhvr>
                                      <p:to>
                                        <a:srgbClr val="FF0000"/>
                                      </p:to>
                                    </p:animClr>
                                    <p:set>
                                      <p:cBhvr>
                                        <p:cTn id="104" dur="2000" fill="hold"/>
                                        <p:tgtEl>
                                          <p:spTgt spid="15"/>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2000" fill="hold"/>
                                        <p:tgtEl>
                                          <p:spTgt spid="17"/>
                                        </p:tgtEl>
                                        <p:attrNameLst>
                                          <p:attrName>stroke.color</p:attrName>
                                        </p:attrNameLst>
                                      </p:cBhvr>
                                      <p:to>
                                        <a:srgbClr val="0070C0"/>
                                      </p:to>
                                    </p:animClr>
                                    <p:set>
                                      <p:cBhvr>
                                        <p:cTn id="107" dur="2000" fill="hold"/>
                                        <p:tgtEl>
                                          <p:spTgt spid="17"/>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2000" fill="hold"/>
                                        <p:tgtEl>
                                          <p:spTgt spid="18"/>
                                        </p:tgtEl>
                                        <p:attrNameLst>
                                          <p:attrName>stroke.color</p:attrName>
                                        </p:attrNameLst>
                                      </p:cBhvr>
                                      <p:to>
                                        <a:srgbClr val="0070C0"/>
                                      </p:to>
                                    </p:animClr>
                                    <p:set>
                                      <p:cBhvr>
                                        <p:cTn id="110" dur="2000" fill="hold"/>
                                        <p:tgtEl>
                                          <p:spTgt spid="18"/>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2000" fill="hold"/>
                                        <p:tgtEl>
                                          <p:spTgt spid="19"/>
                                        </p:tgtEl>
                                        <p:attrNameLst>
                                          <p:attrName>stroke.color</p:attrName>
                                        </p:attrNameLst>
                                      </p:cBhvr>
                                      <p:to>
                                        <a:srgbClr val="0070C0"/>
                                      </p:to>
                                    </p:animClr>
                                    <p:set>
                                      <p:cBhvr>
                                        <p:cTn id="113" dur="2000" fill="hold"/>
                                        <p:tgtEl>
                                          <p:spTgt spid="19"/>
                                        </p:tgtEl>
                                        <p:attrNameLst>
                                          <p:attrName>stroke.on</p:attrName>
                                        </p:attrNameLst>
                                      </p:cBhvr>
                                      <p:to>
                                        <p:strVal val="true"/>
                                      </p:to>
                                    </p:set>
                                  </p:childTnLst>
                                </p:cTn>
                              </p:par>
                              <p:par>
                                <p:cTn id="114" presetID="1"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childTnLst>
                                </p:cTn>
                              </p:par>
                              <p:par>
                                <p:cTn id="116" presetID="8" presetClass="emph" presetSubtype="0" fill="hold" nodeType="withEffect">
                                  <p:stCondLst>
                                    <p:cond delay="0"/>
                                  </p:stCondLst>
                                  <p:childTnLst>
                                    <p:animRot by="-21600000">
                                      <p:cBhvr>
                                        <p:cTn id="117" dur="2000" fill="hold"/>
                                        <p:tgtEl>
                                          <p:spTgt spid="1028"/>
                                        </p:tgtEl>
                                        <p:attrNameLst>
                                          <p:attrName>r</p:attrName>
                                        </p:attrNameLst>
                                      </p:cBhvr>
                                    </p:animRot>
                                  </p:childTnLst>
                                </p:cTn>
                              </p:par>
                              <p:par>
                                <p:cTn id="118" presetID="1" presetClass="exit" presetSubtype="0" fill="hold" grpId="1" nodeType="withEffect">
                                  <p:stCondLst>
                                    <p:cond delay="0"/>
                                  </p:stCondLst>
                                  <p:childTnLst>
                                    <p:set>
                                      <p:cBhvr>
                                        <p:cTn id="11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P spid="11" grpId="0"/>
      <p:bldP spid="11" grpId="1"/>
      <p:bldP spid="59" grpId="0"/>
      <p:bldP spid="59" grpId="1"/>
      <p:bldP spid="60" grpId="0"/>
      <p:bldP spid="61" grpId="0"/>
      <p:bldP spid="12" grpId="0" animBg="1"/>
      <p:bldP spid="12" grpId="1"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19</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8" name="Rectangle 7"/>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Software</a:t>
            </a:r>
          </a:p>
        </p:txBody>
      </p:sp>
      <p:sp>
        <p:nvSpPr>
          <p:cNvPr id="9" name="Rectangle 8"/>
          <p:cNvSpPr/>
          <p:nvPr/>
        </p:nvSpPr>
        <p:spPr>
          <a:xfrm>
            <a:off x="5289884" y="4246813"/>
            <a:ext cx="1528763" cy="1528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b="1" dirty="0" smtClean="0">
                <a:solidFill>
                  <a:schemeClr val="bg1"/>
                </a:solidFill>
                <a:latin typeface="Cambria" panose="02040503050406030204" pitchFamily="18" charset="0"/>
              </a:rPr>
              <a:t>+</a:t>
            </a:r>
            <a:endParaRPr lang="en-US" sz="15000" b="1" dirty="0">
              <a:solidFill>
                <a:schemeClr val="bg1"/>
              </a:solidFill>
              <a:latin typeface="Cambria" panose="02040503050406030204" pitchFamily="18" charset="0"/>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206915" y="4246813"/>
            <a:ext cx="2109537" cy="2109537"/>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796742" y="4246813"/>
            <a:ext cx="2104874" cy="210487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4169" y="1489734"/>
            <a:ext cx="2067447" cy="206744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915" y="1489734"/>
            <a:ext cx="1905000" cy="1905000"/>
          </a:xfrm>
          <a:prstGeom prst="rect">
            <a:avLst/>
          </a:prstGeom>
        </p:spPr>
      </p:pic>
      <p:sp>
        <p:nvSpPr>
          <p:cNvPr id="13" name="Rectangle 12"/>
          <p:cNvSpPr/>
          <p:nvPr/>
        </p:nvSpPr>
        <p:spPr>
          <a:xfrm>
            <a:off x="5270008" y="1629505"/>
            <a:ext cx="1528763" cy="1528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0" b="1" dirty="0" smtClean="0">
                <a:solidFill>
                  <a:schemeClr val="bg1"/>
                </a:solidFill>
                <a:latin typeface="Cambria" panose="02040503050406030204" pitchFamily="18" charset="0"/>
              </a:rPr>
              <a:t>+</a:t>
            </a:r>
            <a:endParaRPr lang="en-US" sz="15000" b="1" dirty="0">
              <a:solidFill>
                <a:schemeClr val="bg1"/>
              </a:solidFill>
              <a:latin typeface="Cambria" panose="02040503050406030204" pitchFamily="18" charset="0"/>
            </a:endParaRPr>
          </a:p>
        </p:txBody>
      </p:sp>
    </p:spTree>
    <p:extLst>
      <p:ext uri="{BB962C8B-B14F-4D97-AF65-F5344CB8AC3E}">
        <p14:creationId xmlns:p14="http://schemas.microsoft.com/office/powerpoint/2010/main" val="2465412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Task Detail</a:t>
            </a:r>
            <a:endParaRPr lang="en-US" sz="3600" b="1">
              <a:solidFill>
                <a:srgbClr val="00BFFF"/>
              </a:solidFill>
              <a:latin typeface="Cambria" panose="02040503050406030204" pitchFamily="18" charset="0"/>
            </a:endParaRP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516811139"/>
              </p:ext>
            </p:extLst>
          </p:nvPr>
        </p:nvGraphicFramePr>
        <p:xfrm>
          <a:off x="628650" y="1043904"/>
          <a:ext cx="10929938" cy="5638800"/>
        </p:xfrm>
        <a:graphic>
          <a:graphicData uri="http://schemas.openxmlformats.org/drawingml/2006/table">
            <a:tbl>
              <a:tblPr firstRow="1" bandRow="1">
                <a:tableStyleId>{2D5ABB26-0587-4C30-8999-92F81FD0307C}</a:tableStyleId>
              </a:tblPr>
              <a:tblGrid>
                <a:gridCol w="2551032"/>
                <a:gridCol w="8378906"/>
              </a:tblGrid>
              <a:tr h="555306">
                <a:tc>
                  <a:txBody>
                    <a:bodyPr/>
                    <a:lstStyle/>
                    <a:p>
                      <a:r>
                        <a:rPr lang="en-US" sz="3200" smtClean="0">
                          <a:solidFill>
                            <a:srgbClr val="00BFFF"/>
                          </a:solidFill>
                        </a:rPr>
                        <a:t>Member</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c>
                  <a:txBody>
                    <a:bodyPr/>
                    <a:lstStyle/>
                    <a:p>
                      <a:r>
                        <a:rPr lang="en-US" sz="3200" smtClean="0">
                          <a:solidFill>
                            <a:srgbClr val="00BFFF"/>
                          </a:solidFill>
                        </a:rPr>
                        <a:t>Main Task</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Nguyễn</a:t>
                      </a:r>
                      <a:r>
                        <a:rPr lang="en-US" sz="2200" baseline="0" smtClean="0">
                          <a:solidFill>
                            <a:schemeClr val="bg1"/>
                          </a:solidFill>
                        </a:rPr>
                        <a:t> Hùng Mạnh</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smtClean="0">
                          <a:solidFill>
                            <a:schemeClr val="bg1"/>
                          </a:solidFill>
                          <a:latin typeface="Cambria" panose="02040503050406030204" pitchFamily="18" charset="0"/>
                        </a:rPr>
                        <a:t>Design</a:t>
                      </a:r>
                      <a:r>
                        <a:rPr lang="en-US" sz="2200" baseline="0" smtClean="0">
                          <a:solidFill>
                            <a:schemeClr val="bg1"/>
                          </a:solidFill>
                          <a:latin typeface="Cambria" panose="02040503050406030204" pitchFamily="18" charset="0"/>
                        </a:rPr>
                        <a:t> Mechanical Part.</a:t>
                      </a:r>
                      <a:endParaRPr lang="en-US" sz="2200" smtClean="0">
                        <a:solidFill>
                          <a:schemeClr val="bg1"/>
                        </a:solidFill>
                        <a:latin typeface="Cambria" panose="02040503050406030204" pitchFamily="18" charset="0"/>
                      </a:endParaRPr>
                    </a:p>
                    <a:p>
                      <a:pPr marL="342900" indent="-342900">
                        <a:buFont typeface="Arial" panose="020B0604020202020204" pitchFamily="34" charset="0"/>
                        <a:buChar char="•"/>
                      </a:pPr>
                      <a:r>
                        <a:rPr lang="en-US" sz="2200" smtClean="0">
                          <a:solidFill>
                            <a:schemeClr val="bg1"/>
                          </a:solidFill>
                          <a:latin typeface="Cambria" panose="02040503050406030204" pitchFamily="18" charset="0"/>
                        </a:rPr>
                        <a:t>Core program</a:t>
                      </a:r>
                      <a:r>
                        <a:rPr lang="en-US" sz="2200" baseline="0" smtClean="0">
                          <a:solidFill>
                            <a:schemeClr val="bg1"/>
                          </a:solidFill>
                          <a:latin typeface="Cambria" panose="02040503050406030204" pitchFamily="18" charset="0"/>
                        </a:rPr>
                        <a:t> of Desktop App and Arduino.</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Communication</a:t>
                      </a:r>
                    </a:p>
                    <a:p>
                      <a:pPr marL="342900" indent="-342900">
                        <a:buFont typeface="Arial" panose="020B0604020202020204" pitchFamily="34" charset="0"/>
                        <a:buChar char="•"/>
                      </a:pPr>
                      <a:endParaRPr lang="en-US" sz="2200" baseline="0" smtClean="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373652">
                <a:tc>
                  <a:txBody>
                    <a:bodyPr/>
                    <a:lstStyle/>
                    <a:p>
                      <a:r>
                        <a:rPr lang="en-US" sz="2200" smtClean="0">
                          <a:solidFill>
                            <a:schemeClr val="bg1"/>
                          </a:solidFill>
                          <a:latin typeface="+mn-lt"/>
                        </a:rPr>
                        <a:t>Nguyễn</a:t>
                      </a:r>
                      <a:r>
                        <a:rPr lang="en-US" sz="2200" baseline="0" smtClean="0">
                          <a:solidFill>
                            <a:schemeClr val="bg1"/>
                          </a:solidFill>
                          <a:latin typeface="+mn-lt"/>
                        </a:rPr>
                        <a:t> Khang Hy</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smtClean="0">
                          <a:solidFill>
                            <a:schemeClr val="bg1"/>
                          </a:solidFill>
                          <a:latin typeface="Cambria" panose="02040503050406030204" pitchFamily="18" charset="0"/>
                        </a:rPr>
                        <a:t>Design</a:t>
                      </a:r>
                      <a:r>
                        <a:rPr lang="en-US" sz="2200" baseline="0" smtClean="0">
                          <a:solidFill>
                            <a:schemeClr val="bg1"/>
                          </a:solidFill>
                          <a:latin typeface="Cambria" panose="02040503050406030204" pitchFamily="18" charset="0"/>
                        </a:rPr>
                        <a:t> Algorithm</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Design Database</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Color Sensor</a:t>
                      </a:r>
                    </a:p>
                    <a:p>
                      <a:pPr marL="342900" indent="-342900">
                        <a:buFont typeface="Arial" panose="020B0604020202020204" pitchFamily="34" charset="0"/>
                        <a:buChar char="•"/>
                      </a:pPr>
                      <a:endParaRPr lang="en-US" sz="2200" baseline="0" smtClean="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Phạm</a:t>
                      </a:r>
                      <a:r>
                        <a:rPr lang="en-US" sz="2200" baseline="0" smtClean="0">
                          <a:solidFill>
                            <a:schemeClr val="bg1"/>
                          </a:solidFill>
                        </a:rPr>
                        <a:t> Nhật Hưng</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Conveyor belt</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Testing all hardware components</a:t>
                      </a:r>
                    </a:p>
                    <a:p>
                      <a:pPr marL="342900" indent="-342900">
                        <a:buFont typeface="Arial" panose="020B0604020202020204" pitchFamily="34" charset="0"/>
                        <a:buChar char="•"/>
                      </a:pP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Nguyễn</a:t>
                      </a:r>
                      <a:r>
                        <a:rPr lang="en-US" sz="2200" baseline="0" smtClean="0">
                          <a:solidFill>
                            <a:schemeClr val="bg1"/>
                          </a:solidFill>
                        </a:rPr>
                        <a:t> Nhật Linh</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servo and Infrared Sensor</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Testing  Application and System</a:t>
                      </a:r>
                    </a:p>
                    <a:p>
                      <a:pPr marL="342900" indent="-342900">
                        <a:buFont typeface="Arial" panose="020B0604020202020204" pitchFamily="34" charset="0"/>
                        <a:buChar char="•"/>
                      </a:pP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sp>
        <p:nvSpPr>
          <p:cNvPr id="9" name="TextBox 8"/>
          <p:cNvSpPr txBox="1"/>
          <p:nvPr/>
        </p:nvSpPr>
        <p:spPr>
          <a:xfrm>
            <a:off x="11244263" y="6600825"/>
            <a:ext cx="184731" cy="369332"/>
          </a:xfrm>
          <a:prstGeom prst="rect">
            <a:avLst/>
          </a:prstGeom>
          <a:noFill/>
        </p:spPr>
        <p:txBody>
          <a:bodyPr wrap="none" rtlCol="0">
            <a:spAutoFit/>
          </a:bodyPr>
          <a:lstStyle/>
          <a:p>
            <a:endParaRPr lang="en-US"/>
          </a:p>
        </p:txBody>
      </p:sp>
      <p:sp>
        <p:nvSpPr>
          <p:cNvPr id="10" name="Slide Number Placeholder 9"/>
          <p:cNvSpPr>
            <a:spLocks noGrp="1"/>
          </p:cNvSpPr>
          <p:nvPr>
            <p:ph type="sldNum" sz="quarter" idx="12"/>
          </p:nvPr>
        </p:nvSpPr>
        <p:spPr/>
        <p:txBody>
          <a:bodyPr/>
          <a:lstStyle/>
          <a:p>
            <a:fld id="{D94E57A3-B9FC-4051-9ECF-95B1A448CCF1}" type="slidenum">
              <a:rPr lang="en-US" smtClean="0"/>
              <a:t>2</a:t>
            </a:fld>
            <a:endParaRPr lang="en-US"/>
          </a:p>
        </p:txBody>
      </p:sp>
    </p:spTree>
    <p:extLst>
      <p:ext uri="{BB962C8B-B14F-4D97-AF65-F5344CB8AC3E}">
        <p14:creationId xmlns:p14="http://schemas.microsoft.com/office/powerpoint/2010/main" val="2420435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smtClean="0">
              <a:solidFill>
                <a:schemeClr val="bg1"/>
              </a:solidFill>
              <a:latin typeface="Calibri (Body)"/>
            </a:endParaRPr>
          </a:p>
        </p:txBody>
      </p:sp>
      <p:sp>
        <p:nvSpPr>
          <p:cNvPr id="5" name="Slide Number Placeholder 4"/>
          <p:cNvSpPr>
            <a:spLocks noGrp="1"/>
          </p:cNvSpPr>
          <p:nvPr>
            <p:ph type="sldNum" sz="quarter" idx="12"/>
          </p:nvPr>
        </p:nvSpPr>
        <p:spPr>
          <a:xfrm>
            <a:off x="8732520" y="6356350"/>
            <a:ext cx="2743200" cy="365125"/>
          </a:xfrm>
        </p:spPr>
        <p:txBody>
          <a:bodyPr/>
          <a:lstStyle/>
          <a:p>
            <a:fld id="{D94E57A3-B9FC-4051-9ECF-95B1A448CCF1}" type="slidenum">
              <a:rPr lang="en-US" sz="1400" smtClean="0">
                <a:latin typeface="Calibri (Body)"/>
              </a:rPr>
              <a:t>20</a:t>
            </a:fld>
            <a:endParaRPr lang="en-US" sz="1400">
              <a:latin typeface="Calibri (Body)"/>
            </a:endParaRPr>
          </a:p>
        </p:txBody>
      </p:sp>
      <p:pic>
        <p:nvPicPr>
          <p:cNvPr id="11" name="Picture 10"/>
          <p:cNvPicPr>
            <a:picLocks noChangeAspect="1"/>
          </p:cNvPicPr>
          <p:nvPr/>
        </p:nvPicPr>
        <p:blipFill>
          <a:blip r:embed="rId2"/>
          <a:stretch>
            <a:fillRect/>
          </a:stretch>
        </p:blipFill>
        <p:spPr>
          <a:xfrm>
            <a:off x="1849479" y="355794"/>
            <a:ext cx="7350042" cy="6146411"/>
          </a:xfrm>
          <a:prstGeom prst="rect">
            <a:avLst/>
          </a:prstGeom>
        </p:spPr>
      </p:pic>
      <p:sp>
        <p:nvSpPr>
          <p:cNvPr id="6" name="Rectangle 5"/>
          <p:cNvSpPr/>
          <p:nvPr/>
        </p:nvSpPr>
        <p:spPr>
          <a:xfrm>
            <a:off x="2017486" y="1161143"/>
            <a:ext cx="5167085" cy="72571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7" name="TextBox 6"/>
          <p:cNvSpPr txBox="1"/>
          <p:nvPr/>
        </p:nvSpPr>
        <p:spPr>
          <a:xfrm>
            <a:off x="3084778" y="834385"/>
            <a:ext cx="2949846" cy="307777"/>
          </a:xfrm>
          <a:prstGeom prst="rect">
            <a:avLst/>
          </a:prstGeom>
          <a:noFill/>
        </p:spPr>
        <p:txBody>
          <a:bodyPr wrap="none" rtlCol="0">
            <a:spAutoFit/>
          </a:bodyPr>
          <a:lstStyle/>
          <a:p>
            <a:r>
              <a:rPr lang="en-US" sz="1400" b="1" dirty="0" smtClean="0">
                <a:solidFill>
                  <a:schemeClr val="bg1"/>
                </a:solidFill>
                <a:latin typeface="Calibri (Body)"/>
              </a:rPr>
              <a:t>Amount of marbles in repository</a:t>
            </a:r>
            <a:endParaRPr lang="vi-VN" sz="1400" b="1" dirty="0">
              <a:solidFill>
                <a:schemeClr val="bg1"/>
              </a:solidFill>
              <a:latin typeface="Calibri (Body)"/>
            </a:endParaRPr>
          </a:p>
        </p:txBody>
      </p:sp>
      <p:sp>
        <p:nvSpPr>
          <p:cNvPr id="8" name="Rectangle 7"/>
          <p:cNvSpPr/>
          <p:nvPr/>
        </p:nvSpPr>
        <p:spPr>
          <a:xfrm>
            <a:off x="7315200" y="1451429"/>
            <a:ext cx="1712686" cy="43542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9" name="TextBox 8"/>
          <p:cNvSpPr txBox="1"/>
          <p:nvPr/>
        </p:nvSpPr>
        <p:spPr>
          <a:xfrm>
            <a:off x="9199521" y="1502190"/>
            <a:ext cx="1686680" cy="307777"/>
          </a:xfrm>
          <a:prstGeom prst="rect">
            <a:avLst/>
          </a:prstGeom>
          <a:noFill/>
        </p:spPr>
        <p:txBody>
          <a:bodyPr wrap="none" rtlCol="0">
            <a:spAutoFit/>
          </a:bodyPr>
          <a:lstStyle/>
          <a:p>
            <a:r>
              <a:rPr lang="en-US" sz="1400" b="1" dirty="0" smtClean="0">
                <a:solidFill>
                  <a:schemeClr val="bg1"/>
                </a:solidFill>
                <a:latin typeface="Calibri (Body)"/>
              </a:rPr>
              <a:t>Size of repository</a:t>
            </a:r>
            <a:endParaRPr lang="vi-VN" sz="1400" b="1" dirty="0">
              <a:solidFill>
                <a:schemeClr val="bg1"/>
              </a:solidFill>
              <a:latin typeface="Calibri (Body)"/>
            </a:endParaRPr>
          </a:p>
        </p:txBody>
      </p:sp>
      <p:sp>
        <p:nvSpPr>
          <p:cNvPr id="12" name="Rectangle 11"/>
          <p:cNvSpPr/>
          <p:nvPr/>
        </p:nvSpPr>
        <p:spPr>
          <a:xfrm>
            <a:off x="2017486" y="2206171"/>
            <a:ext cx="1553028" cy="206102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13" name="TextBox 12"/>
          <p:cNvSpPr txBox="1"/>
          <p:nvPr/>
        </p:nvSpPr>
        <p:spPr>
          <a:xfrm>
            <a:off x="394985" y="2267541"/>
            <a:ext cx="1394653" cy="954107"/>
          </a:xfrm>
          <a:prstGeom prst="rect">
            <a:avLst/>
          </a:prstGeom>
          <a:noFill/>
        </p:spPr>
        <p:txBody>
          <a:bodyPr wrap="square" rtlCol="0">
            <a:spAutoFit/>
          </a:bodyPr>
          <a:lstStyle/>
          <a:p>
            <a:r>
              <a:rPr lang="en-US" sz="1400" b="1" dirty="0" smtClean="0">
                <a:solidFill>
                  <a:schemeClr val="bg1"/>
                </a:solidFill>
                <a:latin typeface="Calibri (Body)"/>
              </a:rPr>
              <a:t>Choose quantity of marbles want to get</a:t>
            </a:r>
            <a:endParaRPr lang="vi-VN" sz="1400" b="1" dirty="0">
              <a:solidFill>
                <a:schemeClr val="bg1"/>
              </a:solidFill>
              <a:latin typeface="Calibri (Body)"/>
            </a:endParaRPr>
          </a:p>
        </p:txBody>
      </p:sp>
      <p:sp>
        <p:nvSpPr>
          <p:cNvPr id="15" name="Rectangle 14"/>
          <p:cNvSpPr/>
          <p:nvPr/>
        </p:nvSpPr>
        <p:spPr>
          <a:xfrm>
            <a:off x="6879771" y="2206171"/>
            <a:ext cx="1088572" cy="4499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16" name="TextBox 15"/>
          <p:cNvSpPr txBox="1"/>
          <p:nvPr/>
        </p:nvSpPr>
        <p:spPr>
          <a:xfrm>
            <a:off x="6782348" y="1975621"/>
            <a:ext cx="2896947" cy="523220"/>
          </a:xfrm>
          <a:prstGeom prst="rect">
            <a:avLst/>
          </a:prstGeom>
          <a:noFill/>
        </p:spPr>
        <p:txBody>
          <a:bodyPr wrap="none" rtlCol="0">
            <a:spAutoFit/>
          </a:bodyPr>
          <a:lstStyle/>
          <a:p>
            <a:r>
              <a:rPr lang="en-US" sz="1400" b="1" dirty="0">
                <a:solidFill>
                  <a:schemeClr val="bg1"/>
                </a:solidFill>
                <a:latin typeface="Calibri (Body)"/>
              </a:rPr>
              <a:t>Action button: start </a:t>
            </a:r>
            <a:r>
              <a:rPr lang="en-US" sz="1400" b="1" dirty="0" smtClean="0">
                <a:solidFill>
                  <a:schemeClr val="bg1"/>
                </a:solidFill>
                <a:latin typeface="Calibri (Body)"/>
              </a:rPr>
              <a:t>get marbles</a:t>
            </a:r>
            <a:endParaRPr lang="en-US" sz="1400" b="1" dirty="0">
              <a:solidFill>
                <a:schemeClr val="bg1"/>
              </a:solidFill>
              <a:latin typeface="Calibri (Body)"/>
            </a:endParaRPr>
          </a:p>
          <a:p>
            <a:endParaRPr lang="vi-VN" sz="1400" b="1" dirty="0">
              <a:solidFill>
                <a:schemeClr val="bg1"/>
              </a:solidFill>
              <a:latin typeface="Calibri (Body)"/>
            </a:endParaRPr>
          </a:p>
        </p:txBody>
      </p:sp>
      <p:sp>
        <p:nvSpPr>
          <p:cNvPr id="17" name="Rectangle 16"/>
          <p:cNvSpPr/>
          <p:nvPr/>
        </p:nvSpPr>
        <p:spPr>
          <a:xfrm>
            <a:off x="3672115" y="2714170"/>
            <a:ext cx="5355772" cy="13933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18" name="TextBox 17"/>
          <p:cNvSpPr txBox="1"/>
          <p:nvPr/>
        </p:nvSpPr>
        <p:spPr>
          <a:xfrm>
            <a:off x="9171496" y="3236685"/>
            <a:ext cx="2031325" cy="307777"/>
          </a:xfrm>
          <a:prstGeom prst="rect">
            <a:avLst/>
          </a:prstGeom>
          <a:noFill/>
        </p:spPr>
        <p:txBody>
          <a:bodyPr wrap="none" rtlCol="0">
            <a:spAutoFit/>
          </a:bodyPr>
          <a:lstStyle/>
          <a:p>
            <a:r>
              <a:rPr lang="en-US" sz="1400" b="1" dirty="0" smtClean="0">
                <a:solidFill>
                  <a:schemeClr val="bg1"/>
                </a:solidFill>
                <a:latin typeface="Calibri (Body)"/>
              </a:rPr>
              <a:t>Marbles output states</a:t>
            </a:r>
            <a:endParaRPr lang="vi-VN" sz="1400" b="1" dirty="0">
              <a:solidFill>
                <a:schemeClr val="bg1"/>
              </a:solidFill>
              <a:latin typeface="Calibri (Body)"/>
            </a:endParaRPr>
          </a:p>
        </p:txBody>
      </p:sp>
      <p:sp>
        <p:nvSpPr>
          <p:cNvPr id="19" name="TextBox 18"/>
          <p:cNvSpPr txBox="1"/>
          <p:nvPr/>
        </p:nvSpPr>
        <p:spPr>
          <a:xfrm>
            <a:off x="9215405" y="2246476"/>
            <a:ext cx="1457450" cy="307777"/>
          </a:xfrm>
          <a:prstGeom prst="rect">
            <a:avLst/>
          </a:prstGeom>
          <a:noFill/>
        </p:spPr>
        <p:txBody>
          <a:bodyPr wrap="none" rtlCol="0">
            <a:spAutoFit/>
          </a:bodyPr>
          <a:lstStyle/>
          <a:p>
            <a:r>
              <a:rPr lang="en-US" sz="1400" b="1" dirty="0" smtClean="0">
                <a:solidFill>
                  <a:schemeClr val="bg1"/>
                </a:solidFill>
                <a:latin typeface="Calibri (Body)"/>
              </a:rPr>
              <a:t>Clear selection</a:t>
            </a:r>
            <a:endParaRPr lang="vi-VN" sz="1400" b="1" dirty="0">
              <a:solidFill>
                <a:schemeClr val="bg1"/>
              </a:solidFill>
              <a:latin typeface="Calibri (Body)"/>
            </a:endParaRPr>
          </a:p>
        </p:txBody>
      </p:sp>
      <p:sp>
        <p:nvSpPr>
          <p:cNvPr id="20" name="Rectangle 19"/>
          <p:cNvSpPr/>
          <p:nvPr/>
        </p:nvSpPr>
        <p:spPr>
          <a:xfrm>
            <a:off x="8003246" y="2211011"/>
            <a:ext cx="1088572" cy="4499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dirty="0" smtClean="0">
              <a:solidFill>
                <a:schemeClr val="bg1"/>
              </a:solidFill>
              <a:latin typeface="Calibri (Body)"/>
            </a:endParaRPr>
          </a:p>
        </p:txBody>
      </p:sp>
      <p:sp>
        <p:nvSpPr>
          <p:cNvPr id="2" name="Rectangle 1"/>
          <p:cNvSpPr/>
          <p:nvPr/>
        </p:nvSpPr>
        <p:spPr>
          <a:xfrm>
            <a:off x="1849479" y="555333"/>
            <a:ext cx="7350042" cy="3175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3" name="TextBox 2"/>
          <p:cNvSpPr txBox="1"/>
          <p:nvPr/>
        </p:nvSpPr>
        <p:spPr>
          <a:xfrm>
            <a:off x="5524500" y="554482"/>
            <a:ext cx="651140" cy="307777"/>
          </a:xfrm>
          <a:prstGeom prst="rect">
            <a:avLst/>
          </a:prstGeom>
          <a:noFill/>
        </p:spPr>
        <p:txBody>
          <a:bodyPr wrap="none" rtlCol="0">
            <a:spAutoFit/>
          </a:bodyPr>
          <a:lstStyle/>
          <a:p>
            <a:r>
              <a:rPr lang="en-US" sz="1400" b="1" dirty="0" smtClean="0">
                <a:solidFill>
                  <a:schemeClr val="bg1"/>
                </a:solidFill>
                <a:latin typeface="Calibri (Body)"/>
              </a:rPr>
              <a:t>Menu</a:t>
            </a:r>
            <a:endParaRPr lang="vi-VN" sz="1400" b="1" dirty="0">
              <a:solidFill>
                <a:schemeClr val="bg1"/>
              </a:solidFill>
              <a:latin typeface="Calibri (Body)"/>
            </a:endParaRPr>
          </a:p>
        </p:txBody>
      </p:sp>
      <p:sp>
        <p:nvSpPr>
          <p:cNvPr id="21" name="Rectangle 20"/>
          <p:cNvSpPr/>
          <p:nvPr/>
        </p:nvSpPr>
        <p:spPr>
          <a:xfrm>
            <a:off x="1849479" y="921631"/>
            <a:ext cx="7350042" cy="110714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22" name="TextBox 21"/>
          <p:cNvSpPr txBox="1"/>
          <p:nvPr/>
        </p:nvSpPr>
        <p:spPr>
          <a:xfrm>
            <a:off x="5121877" y="923350"/>
            <a:ext cx="1119217" cy="307777"/>
          </a:xfrm>
          <a:prstGeom prst="rect">
            <a:avLst/>
          </a:prstGeom>
          <a:noFill/>
        </p:spPr>
        <p:txBody>
          <a:bodyPr wrap="none" rtlCol="0">
            <a:spAutoFit/>
          </a:bodyPr>
          <a:lstStyle/>
          <a:p>
            <a:r>
              <a:rPr lang="en-US" sz="1400" b="1" dirty="0" smtClean="0">
                <a:solidFill>
                  <a:schemeClr val="bg1"/>
                </a:solidFill>
                <a:latin typeface="Calibri (Body)"/>
              </a:rPr>
              <a:t>Repository</a:t>
            </a:r>
            <a:endParaRPr lang="vi-VN" sz="1400" b="1" dirty="0">
              <a:solidFill>
                <a:schemeClr val="bg1"/>
              </a:solidFill>
              <a:latin typeface="Calibri (Body)"/>
            </a:endParaRPr>
          </a:p>
        </p:txBody>
      </p:sp>
      <p:sp>
        <p:nvSpPr>
          <p:cNvPr id="23" name="Rectangle 22"/>
          <p:cNvSpPr/>
          <p:nvPr/>
        </p:nvSpPr>
        <p:spPr>
          <a:xfrm>
            <a:off x="1824541" y="2070896"/>
            <a:ext cx="7350042" cy="230232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24" name="TextBox 23"/>
          <p:cNvSpPr txBox="1"/>
          <p:nvPr/>
        </p:nvSpPr>
        <p:spPr>
          <a:xfrm>
            <a:off x="5061313" y="2053161"/>
            <a:ext cx="769763" cy="307777"/>
          </a:xfrm>
          <a:prstGeom prst="rect">
            <a:avLst/>
          </a:prstGeom>
          <a:noFill/>
        </p:spPr>
        <p:txBody>
          <a:bodyPr wrap="none" rtlCol="0">
            <a:spAutoFit/>
          </a:bodyPr>
          <a:lstStyle/>
          <a:p>
            <a:r>
              <a:rPr lang="en-US" sz="1400" b="1" dirty="0" smtClean="0">
                <a:solidFill>
                  <a:schemeClr val="bg1"/>
                </a:solidFill>
                <a:latin typeface="Calibri (Body)"/>
              </a:rPr>
              <a:t>Output</a:t>
            </a:r>
            <a:endParaRPr lang="vi-VN" sz="1400" b="1" dirty="0">
              <a:solidFill>
                <a:schemeClr val="bg1"/>
              </a:solidFill>
              <a:latin typeface="Calibri (Body)"/>
            </a:endParaRPr>
          </a:p>
        </p:txBody>
      </p:sp>
      <p:sp>
        <p:nvSpPr>
          <p:cNvPr id="27" name="Rectangle 26"/>
          <p:cNvSpPr/>
          <p:nvPr/>
        </p:nvSpPr>
        <p:spPr>
          <a:xfrm>
            <a:off x="1849479" y="4422375"/>
            <a:ext cx="7350042" cy="183265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28" name="TextBox 27"/>
          <p:cNvSpPr txBox="1"/>
          <p:nvPr/>
        </p:nvSpPr>
        <p:spPr>
          <a:xfrm>
            <a:off x="5061313" y="4483549"/>
            <a:ext cx="511679" cy="307777"/>
          </a:xfrm>
          <a:prstGeom prst="rect">
            <a:avLst/>
          </a:prstGeom>
          <a:noFill/>
        </p:spPr>
        <p:txBody>
          <a:bodyPr wrap="none" rtlCol="0">
            <a:spAutoFit/>
          </a:bodyPr>
          <a:lstStyle/>
          <a:p>
            <a:r>
              <a:rPr lang="en-US" sz="1400" b="1" dirty="0" smtClean="0">
                <a:solidFill>
                  <a:schemeClr val="bg1"/>
                </a:solidFill>
                <a:latin typeface="Calibri (Body)"/>
              </a:rPr>
              <a:t>Log</a:t>
            </a:r>
            <a:endParaRPr lang="vi-VN" sz="1400" b="1" dirty="0">
              <a:solidFill>
                <a:schemeClr val="bg1"/>
              </a:solidFill>
              <a:latin typeface="Calibri (Body)"/>
            </a:endParaRPr>
          </a:p>
        </p:txBody>
      </p:sp>
      <p:cxnSp>
        <p:nvCxnSpPr>
          <p:cNvPr id="29" name="Straight Connector 28"/>
          <p:cNvCxnSpPr/>
          <p:nvPr/>
        </p:nvCxnSpPr>
        <p:spPr>
          <a:xfrm>
            <a:off x="1977730" y="794629"/>
            <a:ext cx="77651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739270" y="1203717"/>
            <a:ext cx="1288616" cy="24771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31" name="Rectangle 30"/>
          <p:cNvSpPr/>
          <p:nvPr/>
        </p:nvSpPr>
        <p:spPr>
          <a:xfrm>
            <a:off x="5280260" y="2206171"/>
            <a:ext cx="1547624" cy="4499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
        <p:nvSpPr>
          <p:cNvPr id="32" name="TextBox 31"/>
          <p:cNvSpPr txBox="1"/>
          <p:nvPr/>
        </p:nvSpPr>
        <p:spPr>
          <a:xfrm>
            <a:off x="5183538" y="1965552"/>
            <a:ext cx="1654620" cy="307777"/>
          </a:xfrm>
          <a:prstGeom prst="rect">
            <a:avLst/>
          </a:prstGeom>
          <a:noFill/>
        </p:spPr>
        <p:txBody>
          <a:bodyPr wrap="none" rtlCol="0">
            <a:spAutoFit/>
          </a:bodyPr>
          <a:lstStyle/>
          <a:p>
            <a:r>
              <a:rPr lang="vi-VN" sz="1400" b="1" dirty="0" smtClean="0">
                <a:solidFill>
                  <a:schemeClr val="bg1"/>
                </a:solidFill>
                <a:latin typeface="Calibri (Body)"/>
              </a:rPr>
              <a:t>Package quantity</a:t>
            </a:r>
            <a:endParaRPr lang="vi-VN" sz="1400" b="1" dirty="0">
              <a:solidFill>
                <a:schemeClr val="bg1"/>
              </a:solidFill>
              <a:latin typeface="Calibri (Body)"/>
            </a:endParaRPr>
          </a:p>
        </p:txBody>
      </p:sp>
      <p:sp>
        <p:nvSpPr>
          <p:cNvPr id="33" name="Rectangle 32"/>
          <p:cNvSpPr/>
          <p:nvPr/>
        </p:nvSpPr>
        <p:spPr>
          <a:xfrm>
            <a:off x="3642600" y="2192438"/>
            <a:ext cx="1547624" cy="44994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b="1" smtClean="0">
              <a:solidFill>
                <a:schemeClr val="bg1"/>
              </a:solidFill>
              <a:latin typeface="Calibri (Body)"/>
            </a:endParaRPr>
          </a:p>
        </p:txBody>
      </p:sp>
    </p:spTree>
    <p:extLst>
      <p:ext uri="{BB962C8B-B14F-4D97-AF65-F5344CB8AC3E}">
        <p14:creationId xmlns:p14="http://schemas.microsoft.com/office/powerpoint/2010/main" val="204442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2" grpId="0" animBg="1"/>
      <p:bldP spid="13" grpId="0"/>
      <p:bldP spid="15" grpId="0" animBg="1"/>
      <p:bldP spid="16" grpId="0"/>
      <p:bldP spid="17" grpId="0" animBg="1"/>
      <p:bldP spid="18" grpId="0"/>
      <p:bldP spid="19" grpId="0"/>
      <p:bldP spid="20" grpId="0" animBg="1"/>
      <p:bldP spid="2" grpId="0" animBg="1"/>
      <p:bldP spid="2" grpId="1" animBg="1"/>
      <p:bldP spid="3" grpId="0"/>
      <p:bldP spid="3" grpId="1"/>
      <p:bldP spid="21" grpId="0" animBg="1"/>
      <p:bldP spid="21" grpId="1" animBg="1"/>
      <p:bldP spid="22" grpId="0"/>
      <p:bldP spid="22" grpId="1"/>
      <p:bldP spid="23" grpId="0" animBg="1"/>
      <p:bldP spid="23" grpId="1" animBg="1"/>
      <p:bldP spid="24" grpId="0"/>
      <p:bldP spid="24" grpId="1"/>
      <p:bldP spid="27" grpId="0" animBg="1"/>
      <p:bldP spid="27" grpId="1" animBg="1"/>
      <p:bldP spid="28" grpId="0"/>
      <p:bldP spid="28" grpId="1"/>
      <p:bldP spid="30" grpId="0" animBg="1"/>
      <p:bldP spid="30" grpId="1" animBg="1"/>
      <p:bldP spid="31" grpId="0" animBg="1"/>
      <p:bldP spid="3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21</a:t>
            </a:fld>
            <a:endParaRPr lang="en-US"/>
          </a:p>
        </p:txBody>
      </p:sp>
      <p:sp>
        <p:nvSpPr>
          <p:cNvPr id="8" name="Rectangle 7"/>
          <p:cNvSpPr/>
          <p:nvPr/>
        </p:nvSpPr>
        <p:spPr>
          <a:xfrm>
            <a:off x="0" y="0"/>
            <a:ext cx="12191999"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sp>
        <p:nvSpPr>
          <p:cNvPr id="7" name="Slide Number Placeholder 4"/>
          <p:cNvSpPr txBox="1">
            <a:spLocks/>
          </p:cNvSpPr>
          <p:nvPr/>
        </p:nvSpPr>
        <p:spPr>
          <a:xfrm>
            <a:off x="8603976" y="63894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E57A3-B9FC-4051-9ECF-95B1A448CCF1}" type="slidenum">
              <a:rPr lang="en-US" smtClean="0"/>
              <a:pPr/>
              <a:t>21</a:t>
            </a:fld>
            <a:endParaRPr lang="en-US"/>
          </a:p>
        </p:txBody>
      </p:sp>
      <p:pic>
        <p:nvPicPr>
          <p:cNvPr id="9" name="Picture 8"/>
          <p:cNvPicPr/>
          <p:nvPr/>
        </p:nvPicPr>
        <p:blipFill>
          <a:blip r:embed="rId3"/>
          <a:srcRect/>
          <a:stretch>
            <a:fillRect/>
          </a:stretch>
        </p:blipFill>
        <p:spPr bwMode="auto">
          <a:xfrm>
            <a:off x="679388" y="300766"/>
            <a:ext cx="7175625" cy="6055584"/>
          </a:xfrm>
          <a:prstGeom prst="rect">
            <a:avLst/>
          </a:prstGeom>
          <a:noFill/>
          <a:ln w="9525">
            <a:noFill/>
            <a:miter lim="800000"/>
            <a:headEnd/>
            <a:tailEnd/>
          </a:ln>
        </p:spPr>
      </p:pic>
      <p:grpSp>
        <p:nvGrpSpPr>
          <p:cNvPr id="4" name="Group 3"/>
          <p:cNvGrpSpPr/>
          <p:nvPr/>
        </p:nvGrpSpPr>
        <p:grpSpPr>
          <a:xfrm>
            <a:off x="1633491" y="2195759"/>
            <a:ext cx="10374526" cy="4695373"/>
            <a:chOff x="1633491" y="2195759"/>
            <a:chExt cx="10374526" cy="4695373"/>
          </a:xfrm>
        </p:grpSpPr>
        <p:pic>
          <p:nvPicPr>
            <p:cNvPr id="3" name="Picture 2"/>
            <p:cNvPicPr>
              <a:picLocks noChangeAspect="1"/>
            </p:cNvPicPr>
            <p:nvPr/>
          </p:nvPicPr>
          <p:blipFill>
            <a:blip r:embed="rId4"/>
            <a:stretch>
              <a:fillRect/>
            </a:stretch>
          </p:blipFill>
          <p:spPr>
            <a:xfrm>
              <a:off x="5646821" y="2862094"/>
              <a:ext cx="6361196" cy="3995906"/>
            </a:xfrm>
            <a:prstGeom prst="rect">
              <a:avLst/>
            </a:prstGeom>
            <a:ln w="38100">
              <a:solidFill>
                <a:schemeClr val="bg1"/>
              </a:solidFill>
            </a:ln>
          </p:spPr>
        </p:pic>
        <p:sp>
          <p:nvSpPr>
            <p:cNvPr id="12" name="Oval 11"/>
            <p:cNvSpPr/>
            <p:nvPr/>
          </p:nvSpPr>
          <p:spPr>
            <a:xfrm>
              <a:off x="1633491" y="2195759"/>
              <a:ext cx="377371" cy="37737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cxnSp>
          <p:nvCxnSpPr>
            <p:cNvPr id="13" name="Straight Connector 12"/>
            <p:cNvCxnSpPr>
              <a:stCxn id="12" idx="5"/>
            </p:cNvCxnSpPr>
            <p:nvPr/>
          </p:nvCxnSpPr>
          <p:spPr>
            <a:xfrm>
              <a:off x="1955597" y="2517865"/>
              <a:ext cx="3684600" cy="23753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40197" y="2895226"/>
              <a:ext cx="6361196" cy="399590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grpSp>
      <p:cxnSp>
        <p:nvCxnSpPr>
          <p:cNvPr id="15" name="Straight Connector 14"/>
          <p:cNvCxnSpPr/>
          <p:nvPr/>
        </p:nvCxnSpPr>
        <p:spPr>
          <a:xfrm>
            <a:off x="1728544" y="794629"/>
            <a:ext cx="58340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79388" y="1035969"/>
            <a:ext cx="7175625" cy="86107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17" name="TextBox 16"/>
          <p:cNvSpPr txBox="1"/>
          <p:nvPr/>
        </p:nvSpPr>
        <p:spPr>
          <a:xfrm>
            <a:off x="3525305" y="666637"/>
            <a:ext cx="1483787" cy="369332"/>
          </a:xfrm>
          <a:prstGeom prst="rect">
            <a:avLst/>
          </a:prstGeom>
          <a:noFill/>
        </p:spPr>
        <p:txBody>
          <a:bodyPr wrap="square" rtlCol="0">
            <a:spAutoFit/>
          </a:bodyPr>
          <a:lstStyle/>
          <a:p>
            <a:r>
              <a:rPr lang="vi-VN" b="1" dirty="0" smtClean="0">
                <a:solidFill>
                  <a:schemeClr val="bg1"/>
                </a:solidFill>
              </a:rPr>
              <a:t>Information</a:t>
            </a:r>
            <a:endParaRPr lang="vi-VN" b="1" dirty="0">
              <a:solidFill>
                <a:schemeClr val="bg1"/>
              </a:solidFill>
            </a:endParaRPr>
          </a:p>
        </p:txBody>
      </p:sp>
      <p:sp>
        <p:nvSpPr>
          <p:cNvPr id="18" name="Rectangle 17"/>
          <p:cNvSpPr/>
          <p:nvPr/>
        </p:nvSpPr>
        <p:spPr>
          <a:xfrm>
            <a:off x="681660" y="2034533"/>
            <a:ext cx="7175625" cy="409331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6" name="Rectangle 5"/>
          <p:cNvSpPr/>
          <p:nvPr/>
        </p:nvSpPr>
        <p:spPr>
          <a:xfrm>
            <a:off x="3797897" y="1630062"/>
            <a:ext cx="1047058" cy="23968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0" name="Rectangle 19"/>
          <p:cNvSpPr/>
          <p:nvPr/>
        </p:nvSpPr>
        <p:spPr>
          <a:xfrm>
            <a:off x="5524342" y="1606171"/>
            <a:ext cx="2118403" cy="24369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Tree>
    <p:extLst>
      <p:ext uri="{BB962C8B-B14F-4D97-AF65-F5344CB8AC3E}">
        <p14:creationId xmlns:p14="http://schemas.microsoft.com/office/powerpoint/2010/main" val="31047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animBg="1"/>
      <p:bldP spid="18" grpId="1" animBg="1"/>
      <p:bldP spid="6" grpId="0" animBg="1"/>
      <p:bldP spid="6" grpId="1"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22</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8" name="Rectangle 7"/>
          <p:cNvSpPr/>
          <p:nvPr/>
        </p:nvSpPr>
        <p:spPr>
          <a:xfrm>
            <a:off x="8293768" y="914408"/>
            <a:ext cx="3898232"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Mechanical Part</a:t>
            </a:r>
          </a:p>
        </p:txBody>
      </p:sp>
      <p:pic>
        <p:nvPicPr>
          <p:cNvPr id="9" name="Picture 8"/>
          <p:cNvPicPr>
            <a:picLocks noChangeAspect="1" noChangeArrowheads="1"/>
          </p:cNvPicPr>
          <p:nvPr/>
        </p:nvPicPr>
        <p:blipFill>
          <a:blip r:embed="rId2"/>
          <a:srcRect/>
          <a:stretch>
            <a:fillRect/>
          </a:stretch>
        </p:blipFill>
        <p:spPr bwMode="auto">
          <a:xfrm>
            <a:off x="177898" y="2504364"/>
            <a:ext cx="3298511" cy="2785245"/>
          </a:xfrm>
          <a:prstGeom prst="rect">
            <a:avLst/>
          </a:prstGeom>
          <a:noFill/>
          <a:ln w="9525">
            <a:noFill/>
            <a:miter lim="800000"/>
            <a:headEnd/>
            <a:tailEnd/>
          </a:ln>
          <a:effectLst/>
        </p:spPr>
      </p:pic>
      <p:pic>
        <p:nvPicPr>
          <p:cNvPr id="10" name="Picture 9"/>
          <p:cNvPicPr>
            <a:picLocks noChangeAspect="1" noChangeArrowheads="1"/>
          </p:cNvPicPr>
          <p:nvPr/>
        </p:nvPicPr>
        <p:blipFill>
          <a:blip r:embed="rId3"/>
          <a:srcRect/>
          <a:stretch>
            <a:fillRect/>
          </a:stretch>
        </p:blipFill>
        <p:spPr bwMode="auto">
          <a:xfrm>
            <a:off x="4519406" y="2355003"/>
            <a:ext cx="2953238" cy="3083965"/>
          </a:xfrm>
          <a:prstGeom prst="rect">
            <a:avLst/>
          </a:prstGeom>
          <a:noFill/>
          <a:ln w="9525">
            <a:noFill/>
            <a:miter lim="800000"/>
            <a:headEnd/>
            <a:tailEnd/>
          </a:ln>
          <a:effectLst/>
        </p:spPr>
      </p:pic>
      <p:pic>
        <p:nvPicPr>
          <p:cNvPr id="11" name="Picture 10"/>
          <p:cNvPicPr>
            <a:picLocks noChangeAspect="1" noChangeArrowheads="1"/>
          </p:cNvPicPr>
          <p:nvPr/>
        </p:nvPicPr>
        <p:blipFill>
          <a:blip r:embed="rId4"/>
          <a:srcRect/>
          <a:stretch>
            <a:fillRect/>
          </a:stretch>
        </p:blipFill>
        <p:spPr bwMode="auto">
          <a:xfrm>
            <a:off x="8515641" y="2663170"/>
            <a:ext cx="3336382" cy="2467630"/>
          </a:xfrm>
          <a:prstGeom prst="rect">
            <a:avLst/>
          </a:prstGeom>
          <a:noFill/>
          <a:ln w="9525">
            <a:noFill/>
            <a:miter lim="800000"/>
            <a:headEnd/>
            <a:tailEnd/>
          </a:ln>
          <a:effectLst/>
        </p:spPr>
      </p:pic>
      <p:sp>
        <p:nvSpPr>
          <p:cNvPr id="4" name="Right Arrow 3"/>
          <p:cNvSpPr/>
          <p:nvPr/>
        </p:nvSpPr>
        <p:spPr>
          <a:xfrm>
            <a:off x="3677065" y="3746381"/>
            <a:ext cx="641685" cy="230815"/>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12" name="Right Arrow 11"/>
          <p:cNvSpPr/>
          <p:nvPr/>
        </p:nvSpPr>
        <p:spPr>
          <a:xfrm>
            <a:off x="7673300" y="3746381"/>
            <a:ext cx="641685" cy="230815"/>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Tree>
    <p:extLst>
      <p:ext uri="{BB962C8B-B14F-4D97-AF65-F5344CB8AC3E}">
        <p14:creationId xmlns:p14="http://schemas.microsoft.com/office/powerpoint/2010/main" val="168121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23</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 name="Rectangle 6"/>
          <p:cNvSpPr/>
          <p:nvPr/>
        </p:nvSpPr>
        <p:spPr>
          <a:xfrm>
            <a:off x="8293768" y="914408"/>
            <a:ext cx="3898232"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Mechanical Part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276" y="1754065"/>
            <a:ext cx="5726724" cy="429504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7718" y="1802426"/>
            <a:ext cx="5597759" cy="4198319"/>
          </a:xfrm>
          <a:prstGeom prst="rect">
            <a:avLst/>
          </a:prstGeom>
        </p:spPr>
      </p:pic>
    </p:spTree>
    <p:extLst>
      <p:ext uri="{BB962C8B-B14F-4D97-AF65-F5344CB8AC3E}">
        <p14:creationId xmlns:p14="http://schemas.microsoft.com/office/powerpoint/2010/main" val="3897487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24</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5646821"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3.Limit and Future Plan</a:t>
            </a:r>
            <a:endParaRPr lang="en-US" sz="3600" b="1">
              <a:solidFill>
                <a:srgbClr val="00BFFF"/>
              </a:solidFill>
              <a:latin typeface="Cambria" panose="02040503050406030204" pitchFamily="18" charset="0"/>
            </a:endParaRPr>
          </a:p>
        </p:txBody>
      </p:sp>
      <p:sp>
        <p:nvSpPr>
          <p:cNvPr id="17" name="Rectangle 5"/>
          <p:cNvSpPr>
            <a:spLocks noChangeArrowheads="1"/>
          </p:cNvSpPr>
          <p:nvPr/>
        </p:nvSpPr>
        <p:spPr bwMode="auto">
          <a:xfrm>
            <a:off x="4000500" y="181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p:cNvSpPr>
            <a:spLocks noChangeArrowheads="1"/>
          </p:cNvSpPr>
          <p:nvPr/>
        </p:nvSpPr>
        <p:spPr bwMode="auto">
          <a:xfrm>
            <a:off x="727600" y="843155"/>
            <a:ext cx="31680862" cy="57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21" name="Chart 20"/>
          <p:cNvGraphicFramePr/>
          <p:nvPr>
            <p:extLst/>
          </p:nvPr>
        </p:nvGraphicFramePr>
        <p:xfrm>
          <a:off x="482600" y="983408"/>
          <a:ext cx="812800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nvPr>
        </p:nvGraphicFramePr>
        <p:xfrm>
          <a:off x="8478520" y="1935414"/>
          <a:ext cx="3713480" cy="35146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4075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25</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5646821"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3.Limit and Future Plan</a:t>
            </a:r>
            <a:endParaRPr lang="en-US" sz="3600" b="1">
              <a:solidFill>
                <a:srgbClr val="00BFFF"/>
              </a:solidFill>
              <a:latin typeface="Cambria" panose="02040503050406030204" pitchFamily="18" charset="0"/>
            </a:endParaRPr>
          </a:p>
        </p:txBody>
      </p:sp>
      <p:pic>
        <p:nvPicPr>
          <p:cNvPr id="16" name="Content Placeholder 4"/>
          <p:cNvPicPr>
            <a:picLocks noGrp="1"/>
          </p:cNvPicPr>
          <p:nvPr>
            <p:ph idx="10"/>
          </p:nvPr>
        </p:nvPicPr>
        <p:blipFill>
          <a:blip r:embed="rId2">
            <a:extLst>
              <a:ext uri="{28A0092B-C50C-407E-A947-70E740481C1C}">
                <a14:useLocalDpi xmlns:a14="http://schemas.microsoft.com/office/drawing/2010/main" val="0"/>
              </a:ext>
            </a:extLst>
          </a:blip>
          <a:stretch>
            <a:fillRect/>
          </a:stretch>
        </p:blipFill>
        <p:spPr>
          <a:xfrm>
            <a:off x="6925658" y="2310027"/>
            <a:ext cx="3369884" cy="2898117"/>
          </a:xfrm>
          <a:prstGeom prst="rect">
            <a:avLst/>
          </a:prstGeom>
        </p:spPr>
      </p:pic>
      <p:pic>
        <p:nvPicPr>
          <p:cNvPr id="4" name="Picture 3"/>
          <p:cNvPicPr>
            <a:picLocks noChangeAspect="1"/>
          </p:cNvPicPr>
          <p:nvPr/>
        </p:nvPicPr>
        <p:blipFill>
          <a:blip r:embed="rId3"/>
          <a:stretch>
            <a:fillRect/>
          </a:stretch>
        </p:blipFill>
        <p:spPr>
          <a:xfrm>
            <a:off x="1070357" y="2999749"/>
            <a:ext cx="5497593" cy="1518672"/>
          </a:xfrm>
          <a:prstGeom prst="rect">
            <a:avLst/>
          </a:prstGeom>
        </p:spPr>
      </p:pic>
    </p:spTree>
    <p:extLst>
      <p:ext uri="{BB962C8B-B14F-4D97-AF65-F5344CB8AC3E}">
        <p14:creationId xmlns:p14="http://schemas.microsoft.com/office/powerpoint/2010/main" val="387235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26</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5646821"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3.Limit and Future Plan</a:t>
            </a:r>
            <a:endParaRPr lang="en-US" sz="3600" b="1">
              <a:solidFill>
                <a:srgbClr val="00BFFF"/>
              </a:solidFill>
              <a:latin typeface="Cambria" panose="020405030504060302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941" y="1643065"/>
            <a:ext cx="3053443" cy="2271762"/>
          </a:xfrm>
          <a:prstGeom prst="rect">
            <a:avLst/>
          </a:prstGeom>
        </p:spPr>
      </p:pic>
      <p:sp>
        <p:nvSpPr>
          <p:cNvPr id="3" name="TextBox 2"/>
          <p:cNvSpPr txBox="1"/>
          <p:nvPr/>
        </p:nvSpPr>
        <p:spPr>
          <a:xfrm>
            <a:off x="147809" y="1119845"/>
            <a:ext cx="2789546" cy="523220"/>
          </a:xfrm>
          <a:prstGeom prst="rect">
            <a:avLst/>
          </a:prstGeom>
          <a:noFill/>
        </p:spPr>
        <p:txBody>
          <a:bodyPr wrap="none" rtlCol="0">
            <a:spAutoFit/>
          </a:bodyPr>
          <a:lstStyle/>
          <a:p>
            <a:r>
              <a:rPr lang="en-US" sz="2800" smtClean="0">
                <a:solidFill>
                  <a:schemeClr val="bg1"/>
                </a:solidFill>
              </a:rPr>
              <a:t>Learning Machine</a:t>
            </a:r>
            <a:endParaRPr lang="en-US" sz="28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323" y="1643066"/>
            <a:ext cx="2648996" cy="2271761"/>
          </a:xfrm>
          <a:prstGeom prst="rect">
            <a:avLst/>
          </a:prstGeom>
        </p:spPr>
      </p:pic>
      <p:sp>
        <p:nvSpPr>
          <p:cNvPr id="9" name="TextBox 8"/>
          <p:cNvSpPr txBox="1"/>
          <p:nvPr/>
        </p:nvSpPr>
        <p:spPr>
          <a:xfrm>
            <a:off x="4607113" y="1119845"/>
            <a:ext cx="2079415" cy="523220"/>
          </a:xfrm>
          <a:prstGeom prst="rect">
            <a:avLst/>
          </a:prstGeom>
          <a:noFill/>
        </p:spPr>
        <p:txBody>
          <a:bodyPr wrap="none" rtlCol="0">
            <a:spAutoFit/>
          </a:bodyPr>
          <a:lstStyle/>
          <a:p>
            <a:r>
              <a:rPr lang="en-US" sz="2800" dirty="0" smtClean="0">
                <a:solidFill>
                  <a:schemeClr val="bg1"/>
                </a:solidFill>
              </a:rPr>
              <a:t>Other Object</a:t>
            </a:r>
            <a:endParaRPr lang="en-US" sz="2800" dirty="0">
              <a:solidFill>
                <a:schemeClr val="bg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256" y="1643065"/>
            <a:ext cx="3155225" cy="2271762"/>
          </a:xfrm>
          <a:prstGeom prst="rect">
            <a:avLst/>
          </a:prstGeom>
        </p:spPr>
      </p:pic>
      <p:sp>
        <p:nvSpPr>
          <p:cNvPr id="11" name="TextBox 10"/>
          <p:cNvSpPr txBox="1"/>
          <p:nvPr/>
        </p:nvSpPr>
        <p:spPr>
          <a:xfrm>
            <a:off x="8660130" y="1119845"/>
            <a:ext cx="1923475" cy="523220"/>
          </a:xfrm>
          <a:prstGeom prst="rect">
            <a:avLst/>
          </a:prstGeom>
          <a:noFill/>
        </p:spPr>
        <p:txBody>
          <a:bodyPr wrap="none" rtlCol="0">
            <a:spAutoFit/>
          </a:bodyPr>
          <a:lstStyle/>
          <a:p>
            <a:r>
              <a:rPr lang="en-US" sz="2800" dirty="0">
                <a:solidFill>
                  <a:schemeClr val="bg1"/>
                </a:solidFill>
              </a:rPr>
              <a:t>Automation</a:t>
            </a:r>
          </a:p>
        </p:txBody>
      </p:sp>
    </p:spTree>
    <p:extLst>
      <p:ext uri="{BB962C8B-B14F-4D97-AF65-F5344CB8AC3E}">
        <p14:creationId xmlns:p14="http://schemas.microsoft.com/office/powerpoint/2010/main" val="266776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27</a:t>
            </a:fld>
            <a:endParaRPr lang="en-US"/>
          </a:p>
        </p:txBody>
      </p:sp>
      <p:sp>
        <p:nvSpPr>
          <p:cNvPr id="9" name="Rectangle 8"/>
          <p:cNvSpPr/>
          <p:nvPr/>
        </p:nvSpPr>
        <p:spPr>
          <a:xfrm>
            <a:off x="3759993" y="2735263"/>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smtClean="0">
                <a:solidFill>
                  <a:srgbClr val="00BFFF"/>
                </a:solidFill>
                <a:latin typeface="Cambria" panose="02040503050406030204" pitchFamily="18" charset="0"/>
              </a:rPr>
              <a:t>DEMO</a:t>
            </a:r>
            <a:endParaRPr lang="en-US" sz="8800" b="1">
              <a:solidFill>
                <a:srgbClr val="00BFFF"/>
              </a:solidFill>
              <a:latin typeface="Cambria" panose="02040503050406030204" pitchFamily="18" charset="0"/>
            </a:endParaRPr>
          </a:p>
        </p:txBody>
      </p:sp>
    </p:spTree>
    <p:extLst>
      <p:ext uri="{BB962C8B-B14F-4D97-AF65-F5344CB8AC3E}">
        <p14:creationId xmlns:p14="http://schemas.microsoft.com/office/powerpoint/2010/main" val="1807470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28</a:t>
            </a:fld>
            <a:endParaRPr lang="en-US"/>
          </a:p>
        </p:txBody>
      </p:sp>
      <p:sp>
        <p:nvSpPr>
          <p:cNvPr id="6" name="Rectangle 5"/>
          <p:cNvSpPr/>
          <p:nvPr/>
        </p:nvSpPr>
        <p:spPr>
          <a:xfrm>
            <a:off x="2181726" y="2807368"/>
            <a:ext cx="810126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00BFFF"/>
                </a:solidFill>
                <a:latin typeface="Cambria" panose="02040503050406030204" pitchFamily="18" charset="0"/>
              </a:rPr>
              <a:t>Question and Answer</a:t>
            </a:r>
            <a:endParaRPr lang="en-US" sz="6000" b="1">
              <a:solidFill>
                <a:srgbClr val="00BFFF"/>
              </a:solidFill>
              <a:latin typeface="Cambria" panose="02040503050406030204" pitchFamily="18" charset="0"/>
            </a:endParaRPr>
          </a:p>
        </p:txBody>
      </p:sp>
    </p:spTree>
    <p:extLst>
      <p:ext uri="{BB962C8B-B14F-4D97-AF65-F5344CB8AC3E}">
        <p14:creationId xmlns:p14="http://schemas.microsoft.com/office/powerpoint/2010/main" val="1384153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29</a:t>
            </a:fld>
            <a:endParaRPr lang="en-US"/>
          </a:p>
        </p:txBody>
      </p:sp>
      <p:sp>
        <p:nvSpPr>
          <p:cNvPr id="6" name="Rectangle 5"/>
          <p:cNvSpPr/>
          <p:nvPr/>
        </p:nvSpPr>
        <p:spPr>
          <a:xfrm>
            <a:off x="2181726" y="2807368"/>
            <a:ext cx="810126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00BFFF"/>
                </a:solidFill>
                <a:latin typeface="Cambria" panose="02040503050406030204" pitchFamily="18" charset="0"/>
              </a:rPr>
              <a:t>Thanks You.</a:t>
            </a:r>
            <a:endParaRPr lang="en-US" sz="6000" b="1">
              <a:solidFill>
                <a:srgbClr val="00BFFF"/>
              </a:solidFill>
              <a:latin typeface="Cambria" panose="02040503050406030204" pitchFamily="18" charset="0"/>
            </a:endParaRPr>
          </a:p>
        </p:txBody>
      </p:sp>
    </p:spTree>
    <p:extLst>
      <p:ext uri="{BB962C8B-B14F-4D97-AF65-F5344CB8AC3E}">
        <p14:creationId xmlns:p14="http://schemas.microsoft.com/office/powerpoint/2010/main" val="356033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Slide Number Placeholder 6"/>
          <p:cNvSpPr>
            <a:spLocks noGrp="1"/>
          </p:cNvSpPr>
          <p:nvPr>
            <p:ph type="sldNum" sz="quarter" idx="12"/>
          </p:nvPr>
        </p:nvSpPr>
        <p:spPr/>
        <p:txBody>
          <a:bodyPr/>
          <a:lstStyle/>
          <a:p>
            <a:fld id="{D94E57A3-B9FC-4051-9ECF-95B1A448CCF1}" type="slidenum">
              <a:rPr lang="en-US" smtClean="0"/>
              <a:t>3</a:t>
            </a:fld>
            <a:endParaRPr lang="en-US"/>
          </a:p>
        </p:txBody>
      </p:sp>
      <p:sp>
        <p:nvSpPr>
          <p:cNvPr id="8" name="Rectangle 7"/>
          <p:cNvSpPr/>
          <p:nvPr/>
        </p:nvSpPr>
        <p:spPr>
          <a:xfrm>
            <a:off x="4674394"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OUTLINE</a:t>
            </a:r>
            <a:endParaRPr lang="en-US" sz="3600" b="1">
              <a:solidFill>
                <a:schemeClr val="bg1"/>
              </a:solidFill>
              <a:latin typeface="Cambria" panose="02040503050406030204" pitchFamily="18" charset="0"/>
            </a:endParaRPr>
          </a:p>
        </p:txBody>
      </p:sp>
      <p:grpSp>
        <p:nvGrpSpPr>
          <p:cNvPr id="20" name="Group 19"/>
          <p:cNvGrpSpPr/>
          <p:nvPr/>
        </p:nvGrpSpPr>
        <p:grpSpPr>
          <a:xfrm>
            <a:off x="3296847" y="1901353"/>
            <a:ext cx="7712866" cy="714370"/>
            <a:chOff x="2459833" y="1714501"/>
            <a:chExt cx="7712866" cy="857250"/>
          </a:xfrm>
        </p:grpSpPr>
        <p:sp>
          <p:nvSpPr>
            <p:cNvPr id="10" name="Rectangle 9"/>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1</a:t>
              </a:r>
              <a:endParaRPr lang="en-US" sz="3600" b="1">
                <a:solidFill>
                  <a:schemeClr val="bg1"/>
                </a:solidFill>
                <a:latin typeface="Cambria" panose="02040503050406030204" pitchFamily="18" charset="0"/>
              </a:endParaRPr>
            </a:p>
          </p:txBody>
        </p:sp>
        <p:sp>
          <p:nvSpPr>
            <p:cNvPr id="11" name="Rectangle 10"/>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Overview</a:t>
              </a:r>
              <a:endParaRPr lang="en-US" sz="3600" b="1">
                <a:solidFill>
                  <a:schemeClr val="bg1"/>
                </a:solidFill>
                <a:latin typeface="Cambria" panose="02040503050406030204" pitchFamily="18" charset="0"/>
              </a:endParaRPr>
            </a:p>
          </p:txBody>
        </p:sp>
      </p:grpSp>
      <p:grpSp>
        <p:nvGrpSpPr>
          <p:cNvPr id="24" name="Group 23"/>
          <p:cNvGrpSpPr/>
          <p:nvPr/>
        </p:nvGrpSpPr>
        <p:grpSpPr>
          <a:xfrm>
            <a:off x="3296847" y="2781145"/>
            <a:ext cx="7712866" cy="714370"/>
            <a:chOff x="2459833" y="1714501"/>
            <a:chExt cx="7712866" cy="857250"/>
          </a:xfrm>
        </p:grpSpPr>
        <p:sp>
          <p:nvSpPr>
            <p:cNvPr id="25" name="Rectangle 24"/>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2</a:t>
              </a:r>
              <a:endParaRPr lang="en-US" sz="3600" b="1">
                <a:solidFill>
                  <a:schemeClr val="bg1"/>
                </a:solidFill>
                <a:latin typeface="Cambria" panose="02040503050406030204" pitchFamily="18" charset="0"/>
              </a:endParaRPr>
            </a:p>
          </p:txBody>
        </p:sp>
        <p:sp>
          <p:nvSpPr>
            <p:cNvPr id="26" name="Rectangle 25"/>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How could we do?</a:t>
              </a:r>
              <a:endParaRPr lang="en-US" sz="3600" b="1">
                <a:solidFill>
                  <a:schemeClr val="bg1"/>
                </a:solidFill>
                <a:latin typeface="Cambria" panose="02040503050406030204" pitchFamily="18" charset="0"/>
              </a:endParaRPr>
            </a:p>
          </p:txBody>
        </p:sp>
      </p:grpSp>
      <p:grpSp>
        <p:nvGrpSpPr>
          <p:cNvPr id="27" name="Group 26"/>
          <p:cNvGrpSpPr/>
          <p:nvPr/>
        </p:nvGrpSpPr>
        <p:grpSpPr>
          <a:xfrm>
            <a:off x="3296847" y="3660937"/>
            <a:ext cx="7712866" cy="714370"/>
            <a:chOff x="2459833" y="1714501"/>
            <a:chExt cx="7712866" cy="857250"/>
          </a:xfrm>
        </p:grpSpPr>
        <p:sp>
          <p:nvSpPr>
            <p:cNvPr id="28" name="Rectangle 27"/>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3</a:t>
              </a:r>
              <a:endParaRPr lang="en-US" sz="3600" b="1">
                <a:solidFill>
                  <a:schemeClr val="bg1"/>
                </a:solidFill>
                <a:latin typeface="Cambria" panose="02040503050406030204" pitchFamily="18" charset="0"/>
              </a:endParaRPr>
            </a:p>
          </p:txBody>
        </p:sp>
        <p:sp>
          <p:nvSpPr>
            <p:cNvPr id="29" name="Rectangle 28"/>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Limit and Future Plan</a:t>
              </a:r>
              <a:endParaRPr lang="en-US" sz="3600" b="1">
                <a:solidFill>
                  <a:schemeClr val="bg1"/>
                </a:solidFill>
                <a:latin typeface="Cambria" panose="02040503050406030204" pitchFamily="18" charset="0"/>
              </a:endParaRPr>
            </a:p>
          </p:txBody>
        </p:sp>
      </p:grpSp>
      <p:grpSp>
        <p:nvGrpSpPr>
          <p:cNvPr id="30" name="Group 29"/>
          <p:cNvGrpSpPr/>
          <p:nvPr/>
        </p:nvGrpSpPr>
        <p:grpSpPr>
          <a:xfrm>
            <a:off x="3296847" y="4540729"/>
            <a:ext cx="7712866" cy="714370"/>
            <a:chOff x="2459833" y="1714501"/>
            <a:chExt cx="7712866" cy="857250"/>
          </a:xfrm>
        </p:grpSpPr>
        <p:sp>
          <p:nvSpPr>
            <p:cNvPr id="31" name="Rectangle 30"/>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4</a:t>
              </a:r>
              <a:endParaRPr lang="en-US" sz="3600" b="1">
                <a:solidFill>
                  <a:schemeClr val="bg1"/>
                </a:solidFill>
                <a:latin typeface="Cambria" panose="02040503050406030204" pitchFamily="18" charset="0"/>
              </a:endParaRPr>
            </a:p>
          </p:txBody>
        </p:sp>
        <p:sp>
          <p:nvSpPr>
            <p:cNvPr id="32" name="Rectangle 31"/>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Question and Answer</a:t>
              </a:r>
              <a:endParaRPr lang="en-US" sz="3600" b="1">
                <a:solidFill>
                  <a:schemeClr val="bg1"/>
                </a:solidFill>
                <a:latin typeface="Cambria" panose="02040503050406030204" pitchFamily="18" charset="0"/>
              </a:endParaRPr>
            </a:p>
          </p:txBody>
        </p:sp>
      </p:grpSp>
    </p:spTree>
    <p:extLst>
      <p:ext uri="{BB962C8B-B14F-4D97-AF65-F5344CB8AC3E}">
        <p14:creationId xmlns:p14="http://schemas.microsoft.com/office/powerpoint/2010/main" val="227300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4</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852393" y="5170563"/>
            <a:ext cx="4932807"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Price Sorter Machine</a:t>
            </a:r>
            <a:endParaRPr lang="en-US" sz="3600" b="1">
              <a:solidFill>
                <a:schemeClr val="bg1"/>
              </a:solidFill>
              <a:latin typeface="Cambria" panose="020405030504060302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812" y="1712981"/>
            <a:ext cx="4343400" cy="34290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8660" y="2008448"/>
            <a:ext cx="3700272" cy="3203448"/>
          </a:xfrm>
          <a:prstGeom prst="rect">
            <a:avLst/>
          </a:prstGeom>
        </p:spPr>
      </p:pic>
      <p:sp>
        <p:nvSpPr>
          <p:cNvPr id="14" name="Rectangle 13"/>
          <p:cNvSpPr/>
          <p:nvPr/>
        </p:nvSpPr>
        <p:spPr>
          <a:xfrm>
            <a:off x="6587108" y="5211896"/>
            <a:ext cx="4932807"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M&amp;M Sorter Machine</a:t>
            </a:r>
            <a:endParaRPr lang="en-US" sz="3600" b="1">
              <a:solidFill>
                <a:schemeClr val="bg1"/>
              </a:solidFill>
              <a:latin typeface="Cambria" panose="02040503050406030204" pitchFamily="18" charset="0"/>
            </a:endParaRPr>
          </a:p>
        </p:txBody>
      </p:sp>
      <p:sp>
        <p:nvSpPr>
          <p:cNvPr id="15" name="Rectangle 14"/>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1.Overview</a:t>
            </a:r>
            <a:endParaRPr lang="en-US" sz="3600" b="1">
              <a:solidFill>
                <a:srgbClr val="00BFFF"/>
              </a:solidFill>
              <a:latin typeface="Cambria" panose="02040503050406030204" pitchFamily="18" charset="0"/>
            </a:endParaRPr>
          </a:p>
        </p:txBody>
      </p:sp>
    </p:spTree>
    <p:extLst>
      <p:ext uri="{BB962C8B-B14F-4D97-AF65-F5344CB8AC3E}">
        <p14:creationId xmlns:p14="http://schemas.microsoft.com/office/powerpoint/2010/main" val="21202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5</a:t>
            </a:fld>
            <a:endParaRPr lang="en-US"/>
          </a:p>
        </p:txBody>
      </p:sp>
      <p:sp>
        <p:nvSpPr>
          <p:cNvPr id="6" name="Rectangle 5"/>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1.Overview</a:t>
            </a:r>
            <a:endParaRPr lang="en-US" sz="3600" b="1">
              <a:solidFill>
                <a:srgbClr val="00BFFF"/>
              </a:solidFill>
              <a:latin typeface="Cambria" panose="02040503050406030204" pitchFamily="18" charset="0"/>
            </a:endParaRPr>
          </a:p>
        </p:txBody>
      </p:sp>
      <p:cxnSp>
        <p:nvCxnSpPr>
          <p:cNvPr id="7" name="Straight Connector 6"/>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828675" y="1031479"/>
            <a:ext cx="4567238"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Scenarios Problem</a:t>
            </a:r>
            <a:endParaRPr lang="en-US" sz="3600" b="1">
              <a:solidFill>
                <a:schemeClr val="bg1"/>
              </a:solidFill>
              <a:latin typeface="Cambria" panose="02040503050406030204" pitchFamily="18" charset="0"/>
            </a:endParaRPr>
          </a:p>
        </p:txBody>
      </p:sp>
      <p:grpSp>
        <p:nvGrpSpPr>
          <p:cNvPr id="22" name="Group 21"/>
          <p:cNvGrpSpPr/>
          <p:nvPr/>
        </p:nvGrpSpPr>
        <p:grpSpPr>
          <a:xfrm>
            <a:off x="40480" y="2375229"/>
            <a:ext cx="12025316" cy="3546149"/>
            <a:chOff x="40480" y="2375229"/>
            <a:chExt cx="12025316" cy="3546149"/>
          </a:xfrm>
        </p:grpSpPr>
        <p:grpSp>
          <p:nvGrpSpPr>
            <p:cNvPr id="20" name="Group 19"/>
            <p:cNvGrpSpPr/>
            <p:nvPr/>
          </p:nvGrpSpPr>
          <p:grpSpPr>
            <a:xfrm>
              <a:off x="40480" y="2375229"/>
              <a:ext cx="12025316" cy="3546149"/>
              <a:chOff x="109532" y="2400306"/>
              <a:chExt cx="12025316" cy="3546149"/>
            </a:xfrm>
          </p:grpSpPr>
          <p:pic>
            <p:nvPicPr>
              <p:cNvPr id="10" name="Picture 9"/>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9532" y="2678113"/>
                <a:ext cx="2438400" cy="2438400"/>
              </a:xfrm>
              <a:prstGeom prst="rect">
                <a:avLst/>
              </a:prstGeom>
            </p:spPr>
          </p:pic>
          <p:pic>
            <p:nvPicPr>
              <p:cNvPr id="13" name="Picture 1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33893" y="2697163"/>
                <a:ext cx="2438400" cy="2419350"/>
              </a:xfrm>
              <a:prstGeom prst="rect">
                <a:avLst/>
              </a:prstGeom>
            </p:spPr>
          </p:pic>
          <p:sp>
            <p:nvSpPr>
              <p:cNvPr id="14" name="Right Arrow 13"/>
              <p:cNvSpPr/>
              <p:nvPr/>
            </p:nvSpPr>
            <p:spPr>
              <a:xfrm>
                <a:off x="2686044" y="3714750"/>
                <a:ext cx="1614487" cy="62865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sp>
            <p:nvSpPr>
              <p:cNvPr id="16" name="Right Arrow 15"/>
              <p:cNvSpPr/>
              <p:nvPr/>
            </p:nvSpPr>
            <p:spPr>
              <a:xfrm>
                <a:off x="6991339" y="3714750"/>
                <a:ext cx="1614487" cy="62865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80050" y="2400306"/>
                <a:ext cx="3554798" cy="3546149"/>
              </a:xfrm>
              <a:prstGeom prst="rect">
                <a:avLst/>
              </a:prstGeom>
            </p:spPr>
          </p:pic>
        </p:grpSp>
        <p:cxnSp>
          <p:nvCxnSpPr>
            <p:cNvPr id="19" name="Straight Connector 18"/>
            <p:cNvCxnSpPr/>
            <p:nvPr/>
          </p:nvCxnSpPr>
          <p:spPr>
            <a:xfrm>
              <a:off x="233352" y="2400306"/>
              <a:ext cx="11791948" cy="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233352" y="5486406"/>
              <a:ext cx="11791948" cy="0"/>
            </a:xfrm>
            <a:prstGeom prst="line">
              <a:avLst/>
            </a:prstGeom>
            <a:ln w="28575"/>
          </p:spPr>
          <p:style>
            <a:lnRef idx="3">
              <a:schemeClr val="accent2"/>
            </a:lnRef>
            <a:fillRef idx="0">
              <a:schemeClr val="accent2"/>
            </a:fillRef>
            <a:effectRef idx="2">
              <a:schemeClr val="accent2"/>
            </a:effectRef>
            <a:fontRef idx="minor">
              <a:schemeClr val="tx1"/>
            </a:fontRef>
          </p:style>
        </p:cxnSp>
      </p:grpSp>
      <p:sp>
        <p:nvSpPr>
          <p:cNvPr id="24" name="Bent Arrow 23"/>
          <p:cNvSpPr/>
          <p:nvPr/>
        </p:nvSpPr>
        <p:spPr>
          <a:xfrm rot="5400000">
            <a:off x="5241128" y="1333007"/>
            <a:ext cx="885825" cy="945544"/>
          </a:xfrm>
          <a:prstGeom prst="ben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sp>
        <p:nvSpPr>
          <p:cNvPr id="25" name="Bent Arrow 24"/>
          <p:cNvSpPr/>
          <p:nvPr/>
        </p:nvSpPr>
        <p:spPr>
          <a:xfrm rot="10800000" flipH="1">
            <a:off x="5842603" y="5623881"/>
            <a:ext cx="885825" cy="945544"/>
          </a:xfrm>
          <a:prstGeom prst="ben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sp>
        <p:nvSpPr>
          <p:cNvPr id="26" name="Rectangle 25"/>
          <p:cNvSpPr/>
          <p:nvPr/>
        </p:nvSpPr>
        <p:spPr>
          <a:xfrm>
            <a:off x="6903241" y="5906292"/>
            <a:ext cx="3155159"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Our Solution</a:t>
            </a:r>
            <a:endParaRPr lang="en-US" sz="3600" b="1">
              <a:solidFill>
                <a:schemeClr val="bg1"/>
              </a:solidFill>
              <a:latin typeface="Cambria" panose="02040503050406030204" pitchFamily="18" charset="0"/>
            </a:endParaRPr>
          </a:p>
        </p:txBody>
      </p:sp>
    </p:spTree>
    <p:extLst>
      <p:ext uri="{BB962C8B-B14F-4D97-AF65-F5344CB8AC3E}">
        <p14:creationId xmlns:p14="http://schemas.microsoft.com/office/powerpoint/2010/main" val="3972203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6</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1.Overview</a:t>
            </a:r>
            <a:endParaRPr lang="en-US" sz="3600" b="1">
              <a:solidFill>
                <a:srgbClr val="00BFFF"/>
              </a:solidFill>
              <a:latin typeface="Cambria" panose="02040503050406030204" pitchFamily="18" charset="0"/>
            </a:endParaRPr>
          </a:p>
        </p:txBody>
      </p:sp>
      <p:grpSp>
        <p:nvGrpSpPr>
          <p:cNvPr id="37" name="Group 36"/>
          <p:cNvGrpSpPr/>
          <p:nvPr/>
        </p:nvGrpSpPr>
        <p:grpSpPr>
          <a:xfrm>
            <a:off x="1959769" y="2578300"/>
            <a:ext cx="7843838" cy="1999853"/>
            <a:chOff x="2416969" y="2621160"/>
            <a:chExt cx="7843838" cy="1999853"/>
          </a:xfrm>
        </p:grpSpPr>
        <p:grpSp>
          <p:nvGrpSpPr>
            <p:cNvPr id="35" name="Group 34"/>
            <p:cNvGrpSpPr/>
            <p:nvPr/>
          </p:nvGrpSpPr>
          <p:grpSpPr>
            <a:xfrm>
              <a:off x="2416969" y="2621160"/>
              <a:ext cx="7843838" cy="1999853"/>
              <a:chOff x="2628900" y="3171032"/>
              <a:chExt cx="7843838" cy="1999853"/>
            </a:xfrm>
          </p:grpSpPr>
          <p:sp>
            <p:nvSpPr>
              <p:cNvPr id="9" name="Rectangle 8"/>
              <p:cNvSpPr/>
              <p:nvPr/>
            </p:nvSpPr>
            <p:spPr>
              <a:xfrm>
                <a:off x="2628900" y="3749477"/>
                <a:ext cx="1557338"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Scope</a:t>
                </a:r>
                <a:endParaRPr lang="en-US" sz="3600" b="1">
                  <a:solidFill>
                    <a:schemeClr val="bg1"/>
                  </a:solidFill>
                  <a:latin typeface="Cambria" panose="02040503050406030204" pitchFamily="18" charset="0"/>
                </a:endParaRPr>
              </a:p>
            </p:txBody>
          </p:sp>
          <p:grpSp>
            <p:nvGrpSpPr>
              <p:cNvPr id="32" name="Group 31"/>
              <p:cNvGrpSpPr/>
              <p:nvPr/>
            </p:nvGrpSpPr>
            <p:grpSpPr>
              <a:xfrm>
                <a:off x="5029199" y="3171032"/>
                <a:ext cx="5443539" cy="1999853"/>
                <a:chOff x="5029199" y="3171032"/>
                <a:chExt cx="5443539" cy="1999853"/>
              </a:xfrm>
            </p:grpSpPr>
            <p:sp>
              <p:nvSpPr>
                <p:cNvPr id="19" name="Rectangle 18"/>
                <p:cNvSpPr/>
                <p:nvPr/>
              </p:nvSpPr>
              <p:spPr>
                <a:xfrm>
                  <a:off x="5029199" y="3171032"/>
                  <a:ext cx="5443539" cy="81438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smtClean="0">
                      <a:solidFill>
                        <a:schemeClr val="bg1"/>
                      </a:solidFill>
                      <a:latin typeface="Cambria" panose="02040503050406030204" pitchFamily="18" charset="0"/>
                    </a:rPr>
                    <a:t>Product Sorter Machine</a:t>
                  </a:r>
                </a:p>
              </p:txBody>
            </p:sp>
            <p:sp>
              <p:nvSpPr>
                <p:cNvPr id="20" name="Rectangle 19"/>
                <p:cNvSpPr/>
                <p:nvPr/>
              </p:nvSpPr>
              <p:spPr>
                <a:xfrm>
                  <a:off x="5029199" y="4356497"/>
                  <a:ext cx="5443539" cy="81438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smtClean="0">
                      <a:solidFill>
                        <a:schemeClr val="bg1"/>
                      </a:solidFill>
                      <a:latin typeface="Cambria" panose="02040503050406030204" pitchFamily="18" charset="0"/>
                    </a:rPr>
                    <a:t>Desktop Application</a:t>
                  </a:r>
                </a:p>
              </p:txBody>
            </p:sp>
          </p:grpSp>
        </p:grpSp>
        <p:grpSp>
          <p:nvGrpSpPr>
            <p:cNvPr id="36" name="Group 35"/>
            <p:cNvGrpSpPr/>
            <p:nvPr/>
          </p:nvGrpSpPr>
          <p:grpSpPr>
            <a:xfrm>
              <a:off x="3974307" y="3028354"/>
              <a:ext cx="842961" cy="1185465"/>
              <a:chOff x="3974307" y="3028354"/>
              <a:chExt cx="842961" cy="1185465"/>
            </a:xfrm>
          </p:grpSpPr>
          <p:cxnSp>
            <p:nvCxnSpPr>
              <p:cNvPr id="12" name="Straight Connector 11"/>
              <p:cNvCxnSpPr>
                <a:stCxn id="9" idx="3"/>
                <a:endCxn id="19" idx="1"/>
              </p:cNvCxnSpPr>
              <p:nvPr/>
            </p:nvCxnSpPr>
            <p:spPr>
              <a:xfrm flipV="1">
                <a:off x="3974307" y="3028354"/>
                <a:ext cx="842961" cy="592733"/>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a:endCxn id="20" idx="1"/>
              </p:cNvCxnSpPr>
              <p:nvPr/>
            </p:nvCxnSpPr>
            <p:spPr>
              <a:xfrm>
                <a:off x="3974307" y="3621087"/>
                <a:ext cx="842961" cy="59273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2241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52796" y="3345260"/>
            <a:ext cx="4861938" cy="2011248"/>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r>
                <a:rPr lang="en-US" sz="2000" b="1" smtClean="0">
                  <a:cs typeface="Times New Roman" panose="02020603050405020304" pitchFamily="18" charset="0"/>
                </a:rPr>
                <a:t>Filter</a:t>
              </a: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9" name="Group 8"/>
            <p:cNvGrpSpPr/>
            <p:nvPr/>
          </p:nvGrpSpPr>
          <p:grpSpPr>
            <a:xfrm>
              <a:off x="3493162" y="4475768"/>
              <a:ext cx="4581206" cy="880740"/>
              <a:chOff x="3553827" y="4475768"/>
              <a:chExt cx="4581206" cy="880740"/>
            </a:xfrm>
          </p:grpSpPr>
          <p:sp>
            <p:nvSpPr>
              <p:cNvPr id="66" name="Rectangle 65"/>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67" name="Rectangle 66"/>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69" name="Rectangle 68"/>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70" name="Rectangle 69"/>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grpSp>
      </p:gr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60" name="Rectangle 59"/>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cs typeface="Times New Roman" panose="02020603050405020304" pitchFamily="18" charset="0"/>
              </a:rPr>
              <a:t>Input Marbles</a:t>
            </a:r>
          </a:p>
        </p:txBody>
      </p:sp>
      <p:sp>
        <p:nvSpPr>
          <p:cNvPr id="61" name="Rectangle 60"/>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sp>
        <p:nvSpPr>
          <p:cNvPr id="73" name="Rectangle 72"/>
          <p:cNvSpPr/>
          <p:nvPr/>
        </p:nvSpPr>
        <p:spPr>
          <a:xfrm>
            <a:off x="6932524" y="5501392"/>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Output</a:t>
            </a:r>
            <a:endParaRPr lang="en-US" sz="2000" b="1">
              <a:cs typeface="Times New Roman" panose="02020603050405020304" pitchFamily="18" charset="0"/>
            </a:endParaRPr>
          </a:p>
        </p:txBody>
      </p:sp>
      <p:sp>
        <p:nvSpPr>
          <p:cNvPr id="76" name="Bent-Up Arrow 75"/>
          <p:cNvSpPr/>
          <p:nvPr/>
        </p:nvSpPr>
        <p:spPr>
          <a:xfrm rot="5400000">
            <a:off x="5851886" y="5264718"/>
            <a:ext cx="972556" cy="118872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1" name="Right Arrow 80"/>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Left-Right Arrow 81"/>
          <p:cNvSpPr/>
          <p:nvPr/>
        </p:nvSpPr>
        <p:spPr>
          <a:xfrm>
            <a:off x="8214734" y="3777411"/>
            <a:ext cx="847388" cy="228600"/>
          </a:xfrm>
          <a:prstGeom prst="lef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9" name="Bent-Up Arrow 108"/>
          <p:cNvSpPr/>
          <p:nvPr/>
        </p:nvSpPr>
        <p:spPr>
          <a:xfrm rot="16200000" flipH="1">
            <a:off x="8735444" y="4899401"/>
            <a:ext cx="1792657" cy="1062787"/>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7387" y="1060154"/>
            <a:ext cx="737797" cy="1154738"/>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sp>
        <p:nvSpPr>
          <p:cNvPr id="56" name="Right Arrow 55"/>
          <p:cNvSpPr/>
          <p:nvPr/>
        </p:nvSpPr>
        <p:spPr>
          <a:xfrm>
            <a:off x="1143725"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7" name="Right Arrow 56"/>
          <p:cNvSpPr/>
          <p:nvPr/>
        </p:nvSpPr>
        <p:spPr>
          <a:xfrm rot="5400000" flipV="1">
            <a:off x="5276255" y="2720007"/>
            <a:ext cx="954592"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ight Arrow 74"/>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040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352796" y="3345260"/>
            <a:ext cx="4861938" cy="2011248"/>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r>
                <a:rPr lang="en-US" sz="2000" b="1" smtClean="0">
                  <a:cs typeface="Times New Roman" panose="02020603050405020304" pitchFamily="18" charset="0"/>
                </a:rPr>
                <a:t>Filter</a:t>
              </a: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89" name="Group 88"/>
            <p:cNvGrpSpPr/>
            <p:nvPr/>
          </p:nvGrpSpPr>
          <p:grpSpPr>
            <a:xfrm>
              <a:off x="3493162" y="4475768"/>
              <a:ext cx="4581206" cy="880740"/>
              <a:chOff x="3493162" y="4475768"/>
              <a:chExt cx="4581206" cy="880740"/>
            </a:xfrm>
          </p:grpSpPr>
          <p:sp>
            <p:nvSpPr>
              <p:cNvPr id="66" name="Rectangle 65"/>
              <p:cNvSpPr/>
              <p:nvPr/>
            </p:nvSpPr>
            <p:spPr>
              <a:xfrm>
                <a:off x="3493162"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393370"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69" name="Rectangle 68"/>
              <p:cNvSpPr/>
              <p:nvPr/>
            </p:nvSpPr>
            <p:spPr>
              <a:xfrm>
                <a:off x="6349237"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70" name="Rectangle 69"/>
              <p:cNvSpPr/>
              <p:nvPr/>
            </p:nvSpPr>
            <p:spPr>
              <a:xfrm>
                <a:off x="7305105"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sp>
            <p:nvSpPr>
              <p:cNvPr id="67" name="Rectangle 66"/>
              <p:cNvSpPr/>
              <p:nvPr/>
            </p:nvSpPr>
            <p:spPr>
              <a:xfrm>
                <a:off x="4460420"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grpSp>
      </p:grpSp>
      <p:sp>
        <p:nvSpPr>
          <p:cNvPr id="78" name="Rectangle 77"/>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cs typeface="Times New Roman" panose="02020603050405020304" pitchFamily="18" charset="0"/>
              </a:rPr>
              <a:t>Input Marbles</a:t>
            </a: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61" name="Rectangle 60"/>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sp>
        <p:nvSpPr>
          <p:cNvPr id="73" name="Rectangle 72"/>
          <p:cNvSpPr/>
          <p:nvPr/>
        </p:nvSpPr>
        <p:spPr>
          <a:xfrm>
            <a:off x="6932524" y="5501392"/>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Output</a:t>
            </a:r>
            <a:endParaRPr lang="en-US" sz="2000" b="1">
              <a:cs typeface="Times New Roman" panose="02020603050405020304" pitchFamily="18" charset="0"/>
            </a:endParaRPr>
          </a:p>
        </p:txBody>
      </p:sp>
      <p:grpSp>
        <p:nvGrpSpPr>
          <p:cNvPr id="5" name="Group 4"/>
          <p:cNvGrpSpPr/>
          <p:nvPr/>
        </p:nvGrpSpPr>
        <p:grpSpPr>
          <a:xfrm>
            <a:off x="347387" y="1527866"/>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3730871" y="1363451"/>
            <a:ext cx="536081" cy="250064"/>
            <a:chOff x="3730871" y="1363451"/>
            <a:chExt cx="536081" cy="250064"/>
          </a:xfrm>
        </p:grpSpPr>
        <p:cxnSp>
          <p:nvCxnSpPr>
            <p:cNvPr id="33" name="Straight Connector 32"/>
            <p:cNvCxnSpPr/>
            <p:nvPr/>
          </p:nvCxnSpPr>
          <p:spPr>
            <a:xfrm>
              <a:off x="3888070" y="1363451"/>
              <a:ext cx="0" cy="2469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2311" y="1297864"/>
              <a:ext cx="0" cy="1828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10553" y="1366550"/>
              <a:ext cx="0" cy="2469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175513" y="1297641"/>
              <a:ext cx="0" cy="1828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a:off x="3996655" y="1445930"/>
              <a:ext cx="0" cy="2743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856" y="2268939"/>
            <a:ext cx="1219200" cy="1219200"/>
          </a:xfrm>
          <a:prstGeom prst="rect">
            <a:avLst/>
          </a:prstGeom>
        </p:spPr>
      </p:pic>
      <p:sp>
        <p:nvSpPr>
          <p:cNvPr id="43" name="Oval 42"/>
          <p:cNvSpPr/>
          <p:nvPr/>
        </p:nvSpPr>
        <p:spPr>
          <a:xfrm>
            <a:off x="5591939" y="2007537"/>
            <a:ext cx="277795" cy="277795"/>
          </a:xfrm>
          <a:prstGeom prst="ellipse">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Rectangle 43"/>
          <p:cNvSpPr/>
          <p:nvPr/>
        </p:nvSpPr>
        <p:spPr>
          <a:xfrm>
            <a:off x="8240880" y="3460966"/>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grpSp>
        <p:nvGrpSpPr>
          <p:cNvPr id="21" name="Group 20"/>
          <p:cNvGrpSpPr/>
          <p:nvPr/>
        </p:nvGrpSpPr>
        <p:grpSpPr>
          <a:xfrm>
            <a:off x="398021" y="2369848"/>
            <a:ext cx="2954775" cy="4019100"/>
            <a:chOff x="398021" y="2369848"/>
            <a:chExt cx="2954775" cy="4019100"/>
          </a:xfrm>
        </p:grpSpPr>
        <p:grpSp>
          <p:nvGrpSpPr>
            <p:cNvPr id="15" name="Group 14"/>
            <p:cNvGrpSpPr/>
            <p:nvPr/>
          </p:nvGrpSpPr>
          <p:grpSpPr>
            <a:xfrm>
              <a:off x="398021" y="3248956"/>
              <a:ext cx="1928021" cy="3139992"/>
              <a:chOff x="577387" y="3187132"/>
              <a:chExt cx="1928021" cy="3139992"/>
            </a:xfrm>
          </p:grpSpPr>
          <p:sp>
            <p:nvSpPr>
              <p:cNvPr id="14" name="Rectangle 13"/>
              <p:cNvSpPr/>
              <p:nvPr/>
            </p:nvSpPr>
            <p:spPr>
              <a:xfrm>
                <a:off x="577387" y="3187132"/>
                <a:ext cx="1928021" cy="313999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4" name="Picture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72730" y="3460966"/>
                <a:ext cx="795056" cy="795056"/>
              </a:xfrm>
              <a:prstGeom prst="rect">
                <a:avLst/>
              </a:prstGeom>
            </p:spPr>
          </p:pic>
          <p:pic>
            <p:nvPicPr>
              <p:cNvPr id="12" name="Picture 11"/>
              <p:cNvPicPr>
                <a:picLocks noChangeAspect="1"/>
              </p:cNvPicPr>
              <p:nvPr/>
            </p:nvPicPr>
            <p:blipFill>
              <a:blip r:embed="rId5"/>
              <a:stretch>
                <a:fillRect/>
              </a:stretch>
            </p:blipFill>
            <p:spPr>
              <a:xfrm>
                <a:off x="958181" y="4371953"/>
                <a:ext cx="1303022" cy="560663"/>
              </a:xfrm>
              <a:prstGeom prst="rect">
                <a:avLst/>
              </a:prstGeom>
            </p:spPr>
          </p:pic>
          <p:pic>
            <p:nvPicPr>
              <p:cNvPr id="13" name="Picture 12"/>
              <p:cNvPicPr>
                <a:picLocks noChangeAspect="1"/>
              </p:cNvPicPr>
              <p:nvPr/>
            </p:nvPicPr>
            <p:blipFill>
              <a:blip r:embed="rId6"/>
              <a:stretch>
                <a:fillRect/>
              </a:stretch>
            </p:blipFill>
            <p:spPr>
              <a:xfrm>
                <a:off x="1178820" y="5222391"/>
                <a:ext cx="677407" cy="738989"/>
              </a:xfrm>
              <a:prstGeom prst="rect">
                <a:avLst/>
              </a:prstGeom>
            </p:spPr>
          </p:pic>
        </p:grpSp>
        <p:cxnSp>
          <p:nvCxnSpPr>
            <p:cNvPr id="17" name="Straight Connector 16"/>
            <p:cNvCxnSpPr>
              <a:stCxn id="78" idx="2"/>
              <a:endCxn id="14" idx="3"/>
            </p:cNvCxnSpPr>
            <p:nvPr/>
          </p:nvCxnSpPr>
          <p:spPr>
            <a:xfrm flipH="1">
              <a:off x="2326042" y="2369848"/>
              <a:ext cx="321311" cy="2449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65" idx="1"/>
            </p:cNvCxnSpPr>
            <p:nvPr/>
          </p:nvCxnSpPr>
          <p:spPr>
            <a:xfrm flipV="1">
              <a:off x="2326042" y="4284286"/>
              <a:ext cx="1026754" cy="534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Bent-Up Arrow 54"/>
          <p:cNvSpPr/>
          <p:nvPr/>
        </p:nvSpPr>
        <p:spPr>
          <a:xfrm rot="5400000">
            <a:off x="5851886" y="5264718"/>
            <a:ext cx="972556" cy="118872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Right Arrow 59"/>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3" name="Bent-Up Arrow 62"/>
          <p:cNvSpPr/>
          <p:nvPr/>
        </p:nvSpPr>
        <p:spPr>
          <a:xfrm rot="16200000" flipH="1">
            <a:off x="8735444" y="4899401"/>
            <a:ext cx="1792657" cy="1062787"/>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Right Arrow 63"/>
          <p:cNvSpPr/>
          <p:nvPr/>
        </p:nvSpPr>
        <p:spPr>
          <a:xfrm>
            <a:off x="1143725"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1" name="Right Arrow 70"/>
          <p:cNvSpPr/>
          <p:nvPr/>
        </p:nvSpPr>
        <p:spPr>
          <a:xfrm rot="5400000" flipV="1">
            <a:off x="5276255" y="2720007"/>
            <a:ext cx="954592"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7" name="Right Arrow 76"/>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ight Arrow 78"/>
          <p:cNvSpPr/>
          <p:nvPr/>
        </p:nvSpPr>
        <p:spPr>
          <a:xfrm>
            <a:off x="8226592" y="3792724"/>
            <a:ext cx="821241" cy="197975"/>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8" name="Straight Connector 17"/>
          <p:cNvCxnSpPr/>
          <p:nvPr/>
        </p:nvCxnSpPr>
        <p:spPr>
          <a:xfrm flipH="1">
            <a:off x="713435" y="1443340"/>
            <a:ext cx="2849" cy="672538"/>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759882" y="2161421"/>
            <a:ext cx="61" cy="132671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12467" y="2135154"/>
            <a:ext cx="5086484" cy="1208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79" idx="1"/>
          </p:cNvCxnSpPr>
          <p:nvPr/>
        </p:nvCxnSpPr>
        <p:spPr>
          <a:xfrm>
            <a:off x="5765760" y="3460966"/>
            <a:ext cx="2460832" cy="430746"/>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949405" y="3466214"/>
            <a:ext cx="813442" cy="103160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326042" y="631637"/>
            <a:ext cx="7182509" cy="4187315"/>
            <a:chOff x="2326042" y="631637"/>
            <a:chExt cx="7182509" cy="4187315"/>
          </a:xfrm>
        </p:grpSpPr>
        <p:grpSp>
          <p:nvGrpSpPr>
            <p:cNvPr id="38" name="Group 37"/>
            <p:cNvGrpSpPr/>
            <p:nvPr/>
          </p:nvGrpSpPr>
          <p:grpSpPr>
            <a:xfrm>
              <a:off x="6837477" y="631637"/>
              <a:ext cx="2671074" cy="2155762"/>
              <a:chOff x="6837477" y="631637"/>
              <a:chExt cx="2671074" cy="2155762"/>
            </a:xfrm>
          </p:grpSpPr>
          <p:grpSp>
            <p:nvGrpSpPr>
              <p:cNvPr id="27" name="Group 26"/>
              <p:cNvGrpSpPr/>
              <p:nvPr/>
            </p:nvGrpSpPr>
            <p:grpSpPr>
              <a:xfrm>
                <a:off x="7824943" y="631637"/>
                <a:ext cx="1683608" cy="2155762"/>
                <a:chOff x="7156029" y="828805"/>
                <a:chExt cx="1683608" cy="2155762"/>
              </a:xfrm>
            </p:grpSpPr>
            <p:sp>
              <p:nvSpPr>
                <p:cNvPr id="26" name="Rectangle 25"/>
                <p:cNvSpPr/>
                <p:nvPr/>
              </p:nvSpPr>
              <p:spPr>
                <a:xfrm>
                  <a:off x="7156029" y="828805"/>
                  <a:ext cx="1683608" cy="2155762"/>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0228" y="837316"/>
                  <a:ext cx="1315209" cy="1016758"/>
                </a:xfrm>
                <a:prstGeom prst="rect">
                  <a:avLst/>
                </a:prstGeom>
              </p:spPr>
            </p:pic>
            <p:pic>
              <p:nvPicPr>
                <p:cNvPr id="25" name="Picture 24"/>
                <p:cNvPicPr>
                  <a:picLocks noChangeAspect="1"/>
                </p:cNvPicPr>
                <p:nvPr/>
              </p:nvPicPr>
              <p:blipFill>
                <a:blip r:embed="rId8"/>
                <a:stretch>
                  <a:fillRect/>
                </a:stretch>
              </p:blipFill>
              <p:spPr>
                <a:xfrm>
                  <a:off x="7527727" y="1920050"/>
                  <a:ext cx="977445" cy="992717"/>
                </a:xfrm>
                <a:prstGeom prst="rect">
                  <a:avLst/>
                </a:prstGeom>
              </p:spPr>
            </p:pic>
          </p:grpSp>
          <p:cxnSp>
            <p:nvCxnSpPr>
              <p:cNvPr id="29" name="Straight Connector 28"/>
              <p:cNvCxnSpPr>
                <a:stCxn id="61" idx="3"/>
                <a:endCxn id="26" idx="1"/>
              </p:cNvCxnSpPr>
              <p:nvPr/>
            </p:nvCxnSpPr>
            <p:spPr>
              <a:xfrm flipV="1">
                <a:off x="6837477" y="1709518"/>
                <a:ext cx="987466" cy="535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a:endCxn id="14" idx="3"/>
            </p:cNvCxnSpPr>
            <p:nvPr/>
          </p:nvCxnSpPr>
          <p:spPr>
            <a:xfrm flipH="1">
              <a:off x="2326042" y="2357631"/>
              <a:ext cx="3436814" cy="246132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Oval 89"/>
          <p:cNvSpPr/>
          <p:nvPr/>
        </p:nvSpPr>
        <p:spPr>
          <a:xfrm>
            <a:off x="577387" y="1165545"/>
            <a:ext cx="277795" cy="277795"/>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39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42" presetClass="path" presetSubtype="0" accel="50000" decel="50000" fill="hold" grpId="1" nodeType="afterEffect">
                                  <p:stCondLst>
                                    <p:cond delay="0"/>
                                  </p:stCondLst>
                                  <p:childTnLst>
                                    <p:animMotion origin="layout" path="M -2.70833E-6 2.22222E-6 L -0.00182 0.11597 " pathEditMode="relative" rAng="0" ptsTypes="AA">
                                      <p:cBhvr>
                                        <p:cTn id="12" dur="500" fill="hold"/>
                                        <p:tgtEl>
                                          <p:spTgt spid="90"/>
                                        </p:tgtEl>
                                        <p:attrNameLst>
                                          <p:attrName>ppt_x</p:attrName>
                                          <p:attrName>ppt_y</p:attrName>
                                        </p:attrNameLst>
                                      </p:cBhvr>
                                      <p:rCtr x="-52" y="5463"/>
                                    </p:animMotion>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000"/>
                            </p:stCondLst>
                            <p:childTnLst>
                              <p:par>
                                <p:cTn id="17" presetID="63" presetClass="path" presetSubtype="0" accel="50000" decel="50000" fill="hold" grpId="2" nodeType="afterEffect">
                                  <p:stCondLst>
                                    <p:cond delay="0"/>
                                  </p:stCondLst>
                                  <p:childTnLst>
                                    <p:animMotion origin="layout" path="M -0.00182 0.11597 L 0.21355 0.11782 " pathEditMode="relative" rAng="0" ptsTypes="AA">
                                      <p:cBhvr>
                                        <p:cTn id="18" dur="1000" fill="hold"/>
                                        <p:tgtEl>
                                          <p:spTgt spid="90"/>
                                        </p:tgtEl>
                                        <p:attrNameLst>
                                          <p:attrName>ppt_x</p:attrName>
                                          <p:attrName>ppt_y</p:attrName>
                                        </p:attrNameLst>
                                      </p:cBhvr>
                                      <p:rCtr x="10768" y="93"/>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par>
                          <p:cTn id="27" fill="hold">
                            <p:stCondLst>
                              <p:cond delay="3000"/>
                            </p:stCondLst>
                            <p:childTnLst>
                              <p:par>
                                <p:cTn id="28" presetID="63" presetClass="path" presetSubtype="0" accel="50000" decel="50000" fill="hold" grpId="3" nodeType="afterEffect">
                                  <p:stCondLst>
                                    <p:cond delay="0"/>
                                  </p:stCondLst>
                                  <p:childTnLst>
                                    <p:animMotion origin="layout" path="M 0.21355 0.11782 L 0.41394 0.12014 " pathEditMode="relative" rAng="0" ptsTypes="AA">
                                      <p:cBhvr>
                                        <p:cTn id="29" dur="1000" fill="hold"/>
                                        <p:tgtEl>
                                          <p:spTgt spid="90"/>
                                        </p:tgtEl>
                                        <p:attrNameLst>
                                          <p:attrName>ppt_x</p:attrName>
                                          <p:attrName>ppt_y</p:attrName>
                                        </p:attrNameLst>
                                      </p:cBhvr>
                                      <p:rCtr x="10013" y="116"/>
                                    </p:animMotion>
                                  </p:childTnLst>
                                </p:cTn>
                              </p:par>
                            </p:childTnLst>
                          </p:cTn>
                        </p:par>
                        <p:par>
                          <p:cTn id="30" fill="hold">
                            <p:stCondLst>
                              <p:cond delay="4000"/>
                            </p:stCondLst>
                            <p:childTnLst>
                              <p:par>
                                <p:cTn id="31" presetID="53" presetClass="entr" presetSubtype="16"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4500"/>
                            </p:stCondLst>
                            <p:childTnLst>
                              <p:par>
                                <p:cTn id="37" presetID="3" presetClass="exit" presetSubtype="10" fill="hold" grpId="4" nodeType="afterEffect">
                                  <p:stCondLst>
                                    <p:cond delay="0"/>
                                  </p:stCondLst>
                                  <p:childTnLst>
                                    <p:animEffect transition="out" filter="blinds(horizontal)">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childTnLst>
                          </p:cTn>
                        </p:par>
                        <p:par>
                          <p:cTn id="40" fill="hold">
                            <p:stCondLst>
                              <p:cond delay="500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childTnLst>
                          </p:cTn>
                        </p:par>
                        <p:par>
                          <p:cTn id="46" fill="hold">
                            <p:stCondLst>
                              <p:cond delay="5500"/>
                            </p:stCondLst>
                            <p:childTnLst>
                              <p:par>
                                <p:cTn id="47" presetID="42" presetClass="path" presetSubtype="0" accel="50000" decel="50000" fill="hold" grpId="1" nodeType="afterEffect">
                                  <p:stCondLst>
                                    <p:cond delay="0"/>
                                  </p:stCondLst>
                                  <p:childTnLst>
                                    <p:animMotion origin="layout" path="M -1.875E-6 -2.96296E-6 L 3.75E-6 0.25 " pathEditMode="relative" rAng="0" ptsTypes="AA">
                                      <p:cBhvr>
                                        <p:cTn id="48" dur="1000" fill="hold"/>
                                        <p:tgtEl>
                                          <p:spTgt spid="43"/>
                                        </p:tgtEl>
                                        <p:attrNameLst>
                                          <p:attrName>ppt_x</p:attrName>
                                          <p:attrName>ppt_y</p:attrName>
                                        </p:attrNameLst>
                                      </p:cBhvr>
                                      <p:rCtr x="130" y="12708"/>
                                    </p:animMotion>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par>
                          <p:cTn id="53" fill="hold">
                            <p:stCondLst>
                              <p:cond delay="7000"/>
                            </p:stCondLst>
                            <p:childTnLst>
                              <p:par>
                                <p:cTn id="54" presetID="57" presetClass="path" presetSubtype="0" accel="50000" decel="50000" fill="hold" grpId="2" nodeType="afterEffect">
                                  <p:stCondLst>
                                    <p:cond delay="0"/>
                                  </p:stCondLst>
                                  <p:childTnLst>
                                    <p:animMotion origin="layout" path="M -1.875E-6 0.25 L -1.875E-6 0.29468 C -1.875E-6 0.31482 -0.01888 0.33959 -0.03385 0.33959 L -0.06758 0.33959 " pathEditMode="relative" rAng="0" ptsTypes="AAAA">
                                      <p:cBhvr>
                                        <p:cTn id="55" dur="500" fill="hold"/>
                                        <p:tgtEl>
                                          <p:spTgt spid="43"/>
                                        </p:tgtEl>
                                        <p:attrNameLst>
                                          <p:attrName>ppt_x</p:attrName>
                                          <p:attrName>ppt_y</p:attrName>
                                        </p:attrNameLst>
                                      </p:cBhvr>
                                      <p:rCtr x="-3385" y="4468"/>
                                    </p:animMotion>
                                  </p:childTnLst>
                                </p:cTn>
                              </p:par>
                            </p:childTnLst>
                          </p:cTn>
                        </p:par>
                        <p:par>
                          <p:cTn id="56" fill="hold">
                            <p:stCondLst>
                              <p:cond delay="7500"/>
                            </p:stCondLst>
                            <p:childTnLst>
                              <p:par>
                                <p:cTn id="57" presetID="10" presetClass="entr" presetSubtype="0" fill="hold"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childTnLst>
                          </p:cTn>
                        </p:par>
                        <p:par>
                          <p:cTn id="60" fill="hold">
                            <p:stCondLst>
                              <p:cond delay="8000"/>
                            </p:stCondLst>
                            <p:childTnLst>
                              <p:par>
                                <p:cTn id="61" presetID="10" presetClass="entr" presetSubtype="0" fill="hold"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4"/>
                                        </p:tgtEl>
                                        <p:attrNameLst>
                                          <p:attrName>ppt_y</p:attrName>
                                        </p:attrNameLst>
                                      </p:cBhvr>
                                      <p:tavLst>
                                        <p:tav tm="0">
                                          <p:val>
                                            <p:strVal val="#ppt_y"/>
                                          </p:val>
                                        </p:tav>
                                        <p:tav tm="100000">
                                          <p:val>
                                            <p:strVal val="#ppt_y"/>
                                          </p:val>
                                        </p:tav>
                                      </p:tavLst>
                                    </p:anim>
                                    <p:anim calcmode="lin" valueType="num">
                                      <p:cBhvr>
                                        <p:cTn id="68"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3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800" decel="100000"/>
                                        <p:tgtEl>
                                          <p:spTgt spid="21"/>
                                        </p:tgtEl>
                                      </p:cBhvr>
                                    </p:animEffect>
                                    <p:anim calcmode="lin" valueType="num">
                                      <p:cBhvr>
                                        <p:cTn id="76" dur="800" decel="100000" fill="hold"/>
                                        <p:tgtEl>
                                          <p:spTgt spid="21"/>
                                        </p:tgtEl>
                                        <p:attrNameLst>
                                          <p:attrName>style.rotation</p:attrName>
                                        </p:attrNameLst>
                                      </p:cBhvr>
                                      <p:tavLst>
                                        <p:tav tm="0">
                                          <p:val>
                                            <p:fltVal val="-90"/>
                                          </p:val>
                                        </p:tav>
                                        <p:tav tm="100000">
                                          <p:val>
                                            <p:fltVal val="0"/>
                                          </p:val>
                                        </p:tav>
                                      </p:tavLst>
                                    </p:anim>
                                    <p:anim calcmode="lin" valueType="num">
                                      <p:cBhvr>
                                        <p:cTn id="77" dur="800" decel="100000" fill="hold"/>
                                        <p:tgtEl>
                                          <p:spTgt spid="21"/>
                                        </p:tgtEl>
                                        <p:attrNameLst>
                                          <p:attrName>ppt_x</p:attrName>
                                        </p:attrNameLst>
                                      </p:cBhvr>
                                      <p:tavLst>
                                        <p:tav tm="0">
                                          <p:val>
                                            <p:strVal val="#ppt_x+0.4"/>
                                          </p:val>
                                        </p:tav>
                                        <p:tav tm="100000">
                                          <p:val>
                                            <p:strVal val="#ppt_x-0.05"/>
                                          </p:val>
                                        </p:tav>
                                      </p:tavLst>
                                    </p:anim>
                                    <p:anim calcmode="lin" valueType="num">
                                      <p:cBhvr>
                                        <p:cTn id="78" dur="800" decel="100000" fill="hold"/>
                                        <p:tgtEl>
                                          <p:spTgt spid="21"/>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1000"/>
                                        <p:tgtEl>
                                          <p:spTgt spid="46"/>
                                        </p:tgtEl>
                                      </p:cBhvr>
                                    </p:animEffect>
                                    <p:anim calcmode="lin" valueType="num">
                                      <p:cBhvr>
                                        <p:cTn id="86" dur="1000" fill="hold"/>
                                        <p:tgtEl>
                                          <p:spTgt spid="46"/>
                                        </p:tgtEl>
                                        <p:attrNameLst>
                                          <p:attrName>ppt_x</p:attrName>
                                        </p:attrNameLst>
                                      </p:cBhvr>
                                      <p:tavLst>
                                        <p:tav tm="0">
                                          <p:val>
                                            <p:strVal val="#ppt_x"/>
                                          </p:val>
                                        </p:tav>
                                        <p:tav tm="100000">
                                          <p:val>
                                            <p:strVal val="#ppt_x"/>
                                          </p:val>
                                        </p:tav>
                                      </p:tavLst>
                                    </p:anim>
                                    <p:anim calcmode="lin" valueType="num">
                                      <p:cBhvr>
                                        <p:cTn id="8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3" grpId="2" animBg="1"/>
      <p:bldP spid="44" grpId="0"/>
      <p:bldP spid="90" grpId="0" animBg="1"/>
      <p:bldP spid="90" grpId="1" animBg="1"/>
      <p:bldP spid="90" grpId="2" animBg="1"/>
      <p:bldP spid="90" grpId="3" animBg="1"/>
      <p:bldP spid="90" grpId="4"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60" name="Rectangle 59"/>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cs typeface="Times New Roman" panose="02020603050405020304" pitchFamily="18" charset="0"/>
              </a:rPr>
              <a:t>Input Marbles</a:t>
            </a:r>
          </a:p>
        </p:txBody>
      </p:sp>
      <p:sp>
        <p:nvSpPr>
          <p:cNvPr id="61" name="Rectangle 60"/>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grpSp>
        <p:nvGrpSpPr>
          <p:cNvPr id="11" name="Group 10"/>
          <p:cNvGrpSpPr/>
          <p:nvPr/>
        </p:nvGrpSpPr>
        <p:grpSpPr>
          <a:xfrm>
            <a:off x="3352796" y="3345260"/>
            <a:ext cx="4861938" cy="2011248"/>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Filter</a:t>
              </a: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9" name="Group 8"/>
            <p:cNvGrpSpPr/>
            <p:nvPr/>
          </p:nvGrpSpPr>
          <p:grpSpPr>
            <a:xfrm>
              <a:off x="3493162" y="4475768"/>
              <a:ext cx="4581206" cy="880740"/>
              <a:chOff x="3553827" y="4475768"/>
              <a:chExt cx="4581206" cy="880740"/>
            </a:xfrm>
          </p:grpSpPr>
          <p:sp>
            <p:nvSpPr>
              <p:cNvPr id="66" name="Rectangle 65"/>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67" name="Rectangle 66"/>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69" name="Rectangle 68"/>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70" name="Rectangle 69"/>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grpSp>
      </p:gr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sp>
        <p:nvSpPr>
          <p:cNvPr id="73" name="Rectangle 72"/>
          <p:cNvSpPr/>
          <p:nvPr/>
        </p:nvSpPr>
        <p:spPr>
          <a:xfrm>
            <a:off x="6932524" y="5501392"/>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Output</a:t>
            </a:r>
            <a:endParaRPr lang="en-US" sz="2000" b="1">
              <a:cs typeface="Times New Roman" panose="02020603050405020304" pitchFamily="18" charset="0"/>
            </a:endParaRPr>
          </a:p>
        </p:txBody>
      </p:sp>
      <p:grpSp>
        <p:nvGrpSpPr>
          <p:cNvPr id="8" name="Group 7"/>
          <p:cNvGrpSpPr/>
          <p:nvPr/>
        </p:nvGrpSpPr>
        <p:grpSpPr>
          <a:xfrm>
            <a:off x="347387" y="1060154"/>
            <a:ext cx="737797" cy="1154738"/>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0488870" y="2262227"/>
            <a:ext cx="1083033" cy="1083033"/>
          </a:xfrm>
          <a:prstGeom prst="rect">
            <a:avLst/>
          </a:prstGeom>
        </p:spPr>
      </p:pic>
      <p:sp>
        <p:nvSpPr>
          <p:cNvPr id="33" name="Oval 32"/>
          <p:cNvSpPr/>
          <p:nvPr/>
        </p:nvSpPr>
        <p:spPr>
          <a:xfrm>
            <a:off x="4720497" y="4301532"/>
            <a:ext cx="277795" cy="277795"/>
          </a:xfrm>
          <a:prstGeom prst="ellipse">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Oval 33"/>
          <p:cNvSpPr/>
          <p:nvPr/>
        </p:nvSpPr>
        <p:spPr>
          <a:xfrm>
            <a:off x="5664905" y="4301532"/>
            <a:ext cx="277795" cy="277795"/>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Oval 34"/>
          <p:cNvSpPr/>
          <p:nvPr/>
        </p:nvSpPr>
        <p:spPr>
          <a:xfrm>
            <a:off x="3758851" y="4301532"/>
            <a:ext cx="277795" cy="27779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Oval 35"/>
          <p:cNvSpPr/>
          <p:nvPr/>
        </p:nvSpPr>
        <p:spPr>
          <a:xfrm>
            <a:off x="6617644" y="4330884"/>
            <a:ext cx="277795" cy="277795"/>
          </a:xfrm>
          <a:prstGeom prst="ellipse">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Oval 36"/>
          <p:cNvSpPr/>
          <p:nvPr/>
        </p:nvSpPr>
        <p:spPr>
          <a:xfrm>
            <a:off x="7550838" y="4301532"/>
            <a:ext cx="277795" cy="277795"/>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39"/>
          <p:cNvSpPr/>
          <p:nvPr/>
        </p:nvSpPr>
        <p:spPr>
          <a:xfrm>
            <a:off x="8240880" y="3460966"/>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grpSp>
        <p:nvGrpSpPr>
          <p:cNvPr id="15" name="Group 14"/>
          <p:cNvGrpSpPr/>
          <p:nvPr/>
        </p:nvGrpSpPr>
        <p:grpSpPr>
          <a:xfrm>
            <a:off x="320613" y="3843963"/>
            <a:ext cx="6611911" cy="2845377"/>
            <a:chOff x="320613" y="3843963"/>
            <a:chExt cx="6611911" cy="2845377"/>
          </a:xfrm>
        </p:grpSpPr>
        <p:grpSp>
          <p:nvGrpSpPr>
            <p:cNvPr id="12" name="Group 11"/>
            <p:cNvGrpSpPr/>
            <p:nvPr/>
          </p:nvGrpSpPr>
          <p:grpSpPr>
            <a:xfrm>
              <a:off x="320613" y="3843963"/>
              <a:ext cx="2213675" cy="2845377"/>
              <a:chOff x="320613" y="3843963"/>
              <a:chExt cx="2213675" cy="2845377"/>
            </a:xfrm>
          </p:grpSpPr>
          <p:sp>
            <p:nvSpPr>
              <p:cNvPr id="10" name="Rectangle 9"/>
              <p:cNvSpPr/>
              <p:nvPr/>
            </p:nvSpPr>
            <p:spPr>
              <a:xfrm>
                <a:off x="320613" y="3843963"/>
                <a:ext cx="2213675" cy="2845377"/>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42" name="Picture 41"/>
              <p:cNvPicPr/>
              <p:nvPr/>
            </p:nvPicPr>
            <p:blipFill>
              <a:blip r:embed="rId4" cstate="print">
                <a:extLst>
                  <a:ext uri="{28A0092B-C50C-407E-A947-70E740481C1C}">
                    <a14:useLocalDpi xmlns:a14="http://schemas.microsoft.com/office/drawing/2010/main" val="0"/>
                  </a:ext>
                </a:extLst>
              </a:blip>
              <a:stretch>
                <a:fillRect/>
              </a:stretch>
            </p:blipFill>
            <p:spPr>
              <a:xfrm>
                <a:off x="681877" y="4013833"/>
                <a:ext cx="1240036" cy="1240036"/>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36" y="5423738"/>
                <a:ext cx="1300757" cy="1265602"/>
              </a:xfrm>
              <a:prstGeom prst="rect">
                <a:avLst/>
              </a:prstGeom>
            </p:spPr>
          </p:pic>
        </p:grpSp>
        <p:cxnSp>
          <p:nvCxnSpPr>
            <p:cNvPr id="14" name="Straight Connector 13"/>
            <p:cNvCxnSpPr>
              <a:stCxn id="10" idx="3"/>
              <a:endCxn id="73" idx="1"/>
            </p:cNvCxnSpPr>
            <p:nvPr/>
          </p:nvCxnSpPr>
          <p:spPr>
            <a:xfrm>
              <a:off x="2534288" y="5266652"/>
              <a:ext cx="4398236" cy="8774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783765" y="1246310"/>
            <a:ext cx="3274521" cy="2098950"/>
            <a:chOff x="5783765" y="1246310"/>
            <a:chExt cx="3274521" cy="2098950"/>
          </a:xfrm>
        </p:grpSpPr>
        <p:grpSp>
          <p:nvGrpSpPr>
            <p:cNvPr id="18" name="Group 17"/>
            <p:cNvGrpSpPr/>
            <p:nvPr/>
          </p:nvGrpSpPr>
          <p:grpSpPr>
            <a:xfrm>
              <a:off x="7362216" y="1246310"/>
              <a:ext cx="1696070" cy="1724565"/>
              <a:chOff x="7362216" y="1246310"/>
              <a:chExt cx="1696070" cy="1724565"/>
            </a:xfrm>
          </p:grpSpPr>
          <p:sp>
            <p:nvSpPr>
              <p:cNvPr id="16" name="Rectangle 15"/>
              <p:cNvSpPr/>
              <p:nvPr/>
            </p:nvSpPr>
            <p:spPr>
              <a:xfrm>
                <a:off x="7362216" y="1246310"/>
                <a:ext cx="1696070" cy="1724565"/>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8960" y="1455198"/>
                <a:ext cx="1542582" cy="1192535"/>
              </a:xfrm>
              <a:prstGeom prst="rect">
                <a:avLst/>
              </a:prstGeom>
            </p:spPr>
          </p:pic>
        </p:grpSp>
        <p:cxnSp>
          <p:nvCxnSpPr>
            <p:cNvPr id="20" name="Straight Connector 19"/>
            <p:cNvCxnSpPr>
              <a:stCxn id="16" idx="2"/>
              <a:endCxn id="65" idx="0"/>
            </p:cNvCxnSpPr>
            <p:nvPr/>
          </p:nvCxnSpPr>
          <p:spPr>
            <a:xfrm flipH="1">
              <a:off x="5783765" y="2970875"/>
              <a:ext cx="2426486" cy="37438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62231" y="5635986"/>
            <a:ext cx="719179" cy="719179"/>
          </a:xfrm>
          <a:prstGeom prst="rect">
            <a:avLst/>
          </a:prstGeom>
        </p:spPr>
      </p:pic>
      <p:sp>
        <p:nvSpPr>
          <p:cNvPr id="51" name="Bent-Up Arrow 50"/>
          <p:cNvSpPr/>
          <p:nvPr/>
        </p:nvSpPr>
        <p:spPr>
          <a:xfrm rot="5400000">
            <a:off x="5851886" y="5264718"/>
            <a:ext cx="972556" cy="118872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Right Arrow 51"/>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4" name="Bent-Up Arrow 53"/>
          <p:cNvSpPr/>
          <p:nvPr/>
        </p:nvSpPr>
        <p:spPr>
          <a:xfrm rot="16200000" flipH="1">
            <a:off x="8735444" y="4899401"/>
            <a:ext cx="1792657" cy="1062787"/>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5" name="Right Arrow 54"/>
          <p:cNvSpPr/>
          <p:nvPr/>
        </p:nvSpPr>
        <p:spPr>
          <a:xfrm>
            <a:off x="1143725"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2" name="Right Arrow 61"/>
          <p:cNvSpPr/>
          <p:nvPr/>
        </p:nvSpPr>
        <p:spPr>
          <a:xfrm rot="5400000" flipV="1">
            <a:off x="5276255" y="2720007"/>
            <a:ext cx="954592"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Right Arrow 63"/>
          <p:cNvSpPr/>
          <p:nvPr/>
        </p:nvSpPr>
        <p:spPr>
          <a:xfrm flipH="1">
            <a:off x="8226592" y="3792724"/>
            <a:ext cx="821241" cy="197975"/>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Right Arrow 52"/>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1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0"/>
                                        </p:tgtEl>
                                        <p:attrNameLst>
                                          <p:attrName>ppt_y</p:attrName>
                                        </p:attrNameLst>
                                      </p:cBhvr>
                                      <p:tavLst>
                                        <p:tav tm="0">
                                          <p:val>
                                            <p:strVal val="#ppt_y"/>
                                          </p:val>
                                        </p:tav>
                                        <p:tav tm="100000">
                                          <p:val>
                                            <p:strVal val="#ppt_y"/>
                                          </p:val>
                                        </p:tav>
                                      </p:tavLst>
                                    </p:anim>
                                    <p:anim calcmode="lin" valueType="num">
                                      <p:cBhvr>
                                        <p:cTn id="1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0"/>
                                        </p:tgtEl>
                                      </p:cBhvr>
                                    </p:animEffect>
                                  </p:childTnLst>
                                </p:cTn>
                              </p:par>
                            </p:childTnLst>
                          </p:cTn>
                        </p:par>
                        <p:par>
                          <p:cTn id="18" fill="hold">
                            <p:stCondLst>
                              <p:cond delay="1700"/>
                            </p:stCondLst>
                            <p:childTnLst>
                              <p:par>
                                <p:cTn id="19" presetID="36" presetClass="path" presetSubtype="0" accel="50000" decel="50000" fill="hold" grpId="0" nodeType="afterEffect">
                                  <p:stCondLst>
                                    <p:cond delay="0"/>
                                  </p:stCondLst>
                                  <p:childTnLst>
                                    <p:animMotion origin="layout" path="M -1.45833E-6 -3.7037E-6 L -1.45833E-6 0.16065 C -1.45833E-6 0.23264 0.08268 0.32176 0.14974 0.32176 L 0.29961 0.32176 " pathEditMode="relative" rAng="0" ptsTypes="AAAA">
                                      <p:cBhvr>
                                        <p:cTn id="20" dur="1000" fill="hold"/>
                                        <p:tgtEl>
                                          <p:spTgt spid="35"/>
                                        </p:tgtEl>
                                        <p:attrNameLst>
                                          <p:attrName>ppt_x</p:attrName>
                                          <p:attrName>ppt_y</p:attrName>
                                        </p:attrNameLst>
                                      </p:cBhvr>
                                      <p:rCtr x="14974" y="16088"/>
                                    </p:animMotion>
                                  </p:childTnLst>
                                </p:cTn>
                              </p:par>
                            </p:childTnLst>
                          </p:cTn>
                        </p:par>
                        <p:par>
                          <p:cTn id="21" fill="hold">
                            <p:stCondLst>
                              <p:cond delay="2700"/>
                            </p:stCondLst>
                            <p:childTnLst>
                              <p:par>
                                <p:cTn id="22" presetID="36" presetClass="path" presetSubtype="0" accel="50000" decel="50000" fill="hold" grpId="0" nodeType="afterEffect">
                                  <p:stCondLst>
                                    <p:cond delay="0"/>
                                  </p:stCondLst>
                                  <p:childTnLst>
                                    <p:animMotion origin="layout" path="M 2.29167E-6 -3.7037E-6 L 2.29167E-6 0.16088 C 2.29167E-6 0.23287 0.07031 0.32176 0.12734 0.32176 L 0.25495 0.32176 " pathEditMode="relative" rAng="0" ptsTypes="AAAA">
                                      <p:cBhvr>
                                        <p:cTn id="23" dur="1000" fill="hold"/>
                                        <p:tgtEl>
                                          <p:spTgt spid="33"/>
                                        </p:tgtEl>
                                        <p:attrNameLst>
                                          <p:attrName>ppt_x</p:attrName>
                                          <p:attrName>ppt_y</p:attrName>
                                        </p:attrNameLst>
                                      </p:cBhvr>
                                      <p:rCtr x="12747" y="16088"/>
                                    </p:animMotion>
                                  </p:childTnLst>
                                </p:cTn>
                              </p:par>
                            </p:childTnLst>
                          </p:cTn>
                        </p:par>
                        <p:par>
                          <p:cTn id="24" fill="hold">
                            <p:stCondLst>
                              <p:cond delay="3700"/>
                            </p:stCondLst>
                            <p:childTnLst>
                              <p:par>
                                <p:cTn id="25" presetID="36" presetClass="path" presetSubtype="0" accel="50000" decel="50000" fill="hold" grpId="0" nodeType="afterEffect">
                                  <p:stCondLst>
                                    <p:cond delay="0"/>
                                  </p:stCondLst>
                                  <p:childTnLst>
                                    <p:animMotion origin="layout" path="M -1.45833E-6 -3.7037E-6 L -1.45833E-6 0.16088 C -1.45833E-6 0.23264 0.05768 0.32176 0.10443 0.32176 L 0.20899 0.32176 " pathEditMode="relative" rAng="0" ptsTypes="AAAA">
                                      <p:cBhvr>
                                        <p:cTn id="26" dur="1000" fill="hold"/>
                                        <p:tgtEl>
                                          <p:spTgt spid="34"/>
                                        </p:tgtEl>
                                        <p:attrNameLst>
                                          <p:attrName>ppt_x</p:attrName>
                                          <p:attrName>ppt_y</p:attrName>
                                        </p:attrNameLst>
                                      </p:cBhvr>
                                      <p:rCtr x="10443" y="16088"/>
                                    </p:animMotion>
                                  </p:childTnLst>
                                </p:cTn>
                              </p:par>
                            </p:childTnLst>
                          </p:cTn>
                        </p:par>
                        <p:par>
                          <p:cTn id="27" fill="hold">
                            <p:stCondLst>
                              <p:cond delay="47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spPr>
      <a:bodyPr rtlCol="0" anchor="ctr"/>
      <a:lstStyle>
        <a:defPPr algn="ctr">
          <a:defRPr>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TotalTime>
  <Words>834</Words>
  <Application>Microsoft Office PowerPoint</Application>
  <PresentationFormat>Widescreen</PresentationFormat>
  <Paragraphs>338</Paragraphs>
  <Slides>29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(Body)</vt:lpstr>
      <vt:lpstr>Calibri )</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Hung Manh</dc:creator>
  <cp:lastModifiedBy>Nguyen Hung Manh</cp:lastModifiedBy>
  <cp:revision>150</cp:revision>
  <dcterms:created xsi:type="dcterms:W3CDTF">2015-08-05T17:24:28Z</dcterms:created>
  <dcterms:modified xsi:type="dcterms:W3CDTF">2015-08-15T00:32:44Z</dcterms:modified>
</cp:coreProperties>
</file>